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0"/>
  </p:notesMasterIdLst>
  <p:handoutMasterIdLst>
    <p:handoutMasterId r:id="rId21"/>
  </p:handoutMasterIdLst>
  <p:sldIdLst>
    <p:sldId id="350" r:id="rId5"/>
    <p:sldId id="352" r:id="rId6"/>
    <p:sldId id="361" r:id="rId7"/>
    <p:sldId id="376" r:id="rId8"/>
    <p:sldId id="375" r:id="rId9"/>
    <p:sldId id="365" r:id="rId10"/>
    <p:sldId id="366" r:id="rId11"/>
    <p:sldId id="367" r:id="rId12"/>
    <p:sldId id="368" r:id="rId13"/>
    <p:sldId id="370" r:id="rId14"/>
    <p:sldId id="371" r:id="rId15"/>
    <p:sldId id="372" r:id="rId16"/>
    <p:sldId id="373" r:id="rId17"/>
    <p:sldId id="334" r:id="rId18"/>
    <p:sldId id="34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5226" autoAdjust="0"/>
  </p:normalViewPr>
  <p:slideViewPr>
    <p:cSldViewPr snapToGrid="0">
      <p:cViewPr varScale="1">
        <p:scale>
          <a:sx n="85" d="100"/>
          <a:sy n="85" d="100"/>
        </p:scale>
        <p:origin x="1013" y="53"/>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May 3, 2024</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May 3, 2024</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May 3, 2024</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freepngimg.com/png/31557-design-pict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hyperlink" Target="https://pixabay.com/fr/puzzle-pi%C3%A8ces-essayage-param%C3%A8tre-305529/" TargetMode="External"/><Relationship Id="rId5" Type="http://schemas.openxmlformats.org/officeDocument/2006/relationships/image" Target="../media/image16.png"/><Relationship Id="rId4" Type="http://schemas.openxmlformats.org/officeDocument/2006/relationships/hyperlink" Target="https://www.piqsels.com/en/public-domain-photo-zbgf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s://www.pngall.com/history-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flickr.com/photos/61423903@N06/8626870367" TargetMode="Externa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4.jpg"/><Relationship Id="rId5" Type="http://schemas.openxmlformats.org/officeDocument/2006/relationships/hyperlink" Target="https://en.wikipedia.org/wiki/Electronic_voting_in_India"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www.thebluediamondgallery.com/handwriting/v/vote.html"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actualidadhardware.com/review-kingston-kc2500-nvme-ssd/" TargetMode="External"/><Relationship Id="rId3" Type="http://schemas.openxmlformats.org/officeDocument/2006/relationships/image" Target="../media/image6.png"/><Relationship Id="rId7"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hyperlink" Target="https://www.gaminghw.it/intel-core-i3-8100-caratteristiche/" TargetMode="External"/><Relationship Id="rId5" Type="http://schemas.openxmlformats.org/officeDocument/2006/relationships/image" Target="../media/image7.jpg"/><Relationship Id="rId4" Type="http://schemas.openxmlformats.org/officeDocument/2006/relationships/hyperlink" Target="https://pixabay.com/en/computer-desktop-modern-device-154114/"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C01839FE-37C7-4047-D368-0949BBACCC38}"/>
              </a:ext>
            </a:extLst>
          </p:cNvPr>
          <p:cNvSpPr txBox="1">
            <a:spLocks noChangeArrowheads="1"/>
          </p:cNvSpPr>
          <p:nvPr/>
        </p:nvSpPr>
        <p:spPr>
          <a:xfrm>
            <a:off x="440239" y="-1434273"/>
            <a:ext cx="11610974" cy="273198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defRPr/>
            </a:pPr>
            <a:r>
              <a:rPr lang="en-US" altLang="en-US" sz="2000" dirty="0">
                <a:latin typeface="Aharoni" panose="02010803020104030203" pitchFamily="2" charset="-79"/>
                <a:cs typeface="Aharoni" panose="02010803020104030203" pitchFamily="2" charset="-79"/>
              </a:rPr>
              <a:t>A</a:t>
            </a:r>
          </a:p>
          <a:p>
            <a:pPr algn="ctr">
              <a:lnSpc>
                <a:spcPct val="100000"/>
              </a:lnSpc>
              <a:defRPr/>
            </a:pPr>
            <a:r>
              <a:rPr lang="en-US" altLang="en-US" sz="2000" dirty="0">
                <a:latin typeface="Aharoni" panose="02010803020104030203" pitchFamily="2" charset="-79"/>
                <a:cs typeface="Aharoni" panose="02010803020104030203" pitchFamily="2" charset="-79"/>
              </a:rPr>
              <a:t>Presentation </a:t>
            </a:r>
          </a:p>
          <a:p>
            <a:pPr algn="ctr">
              <a:lnSpc>
                <a:spcPct val="100000"/>
              </a:lnSpc>
              <a:defRPr/>
            </a:pPr>
            <a:r>
              <a:rPr lang="en-US" altLang="en-US" sz="2000" dirty="0">
                <a:latin typeface="Aharoni" panose="02010803020104030203" pitchFamily="2" charset="-79"/>
                <a:cs typeface="Aharoni" panose="02010803020104030203" pitchFamily="2" charset="-79"/>
              </a:rPr>
              <a:t>on</a:t>
            </a:r>
          </a:p>
          <a:p>
            <a:pPr algn="ctr">
              <a:lnSpc>
                <a:spcPct val="100000"/>
              </a:lnSpc>
              <a:defRPr/>
            </a:pPr>
            <a:r>
              <a:rPr lang="en-US" altLang="en-US" sz="2400" u="sng" dirty="0">
                <a:effectLst>
                  <a:outerShdw blurRad="38100" dist="38100" dir="2700000" algn="tl">
                    <a:srgbClr val="C0C0C0"/>
                  </a:outerShdw>
                </a:effectLst>
                <a:latin typeface="Aharoni" panose="02010803020104030203" pitchFamily="2" charset="-79"/>
                <a:cs typeface="Aharoni" panose="02010803020104030203" pitchFamily="2" charset="-79"/>
              </a:rPr>
              <a:t>Project Topic </a:t>
            </a:r>
            <a:r>
              <a:rPr lang="en-US" altLang="en-US" sz="2400" i="1" u="sng" dirty="0">
                <a:effectLst>
                  <a:outerShdw blurRad="38100" dist="38100" dir="2700000" algn="tl">
                    <a:srgbClr val="C0C0C0"/>
                  </a:outerShdw>
                </a:effectLst>
                <a:latin typeface="Aharoni" panose="02010803020104030203" pitchFamily="2" charset="-79"/>
                <a:cs typeface="Aharoni" panose="02010803020104030203" pitchFamily="2" charset="-79"/>
              </a:rPr>
              <a:t>– ELECTRIC VOTING MACHINE</a:t>
            </a:r>
            <a:r>
              <a:rPr lang="en-US" altLang="en-US" sz="1800" i="1" u="sng" dirty="0">
                <a:effectLst>
                  <a:outerShdw blurRad="38100" dist="38100" dir="2700000" algn="tl">
                    <a:srgbClr val="C0C0C0"/>
                  </a:outerShdw>
                </a:effectLst>
                <a:latin typeface="Aharoni" panose="02010803020104030203" pitchFamily="2" charset="-79"/>
                <a:cs typeface="Aharoni" panose="02010803020104030203" pitchFamily="2" charset="-79"/>
              </a:rPr>
              <a:t> </a:t>
            </a:r>
          </a:p>
        </p:txBody>
      </p:sp>
      <p:sp>
        <p:nvSpPr>
          <p:cNvPr id="9" name="Subtitle 2">
            <a:extLst>
              <a:ext uri="{FF2B5EF4-FFF2-40B4-BE49-F238E27FC236}">
                <a16:creationId xmlns:a16="http://schemas.microsoft.com/office/drawing/2014/main" id="{E2BC713E-0033-1F4C-EEEF-87ADAB4A743A}"/>
              </a:ext>
            </a:extLst>
          </p:cNvPr>
          <p:cNvSpPr txBox="1">
            <a:spLocks/>
          </p:cNvSpPr>
          <p:nvPr/>
        </p:nvSpPr>
        <p:spPr>
          <a:xfrm>
            <a:off x="3110753" y="1480580"/>
            <a:ext cx="7637929" cy="3243820"/>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algn="ctr"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u="sng"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PRATIK KUMAR DASH</a:t>
            </a:r>
          </a:p>
          <a:p>
            <a:pPr marL="0" marR="0" lvl="0" indent="0" algn="ctr"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u="sng"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Group No: 08</a:t>
            </a:r>
          </a:p>
          <a:p>
            <a:pPr algn="ctr">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Mr. Name- PRATIK KUMAR DASH        Registration No: 230301120095 </a:t>
            </a:r>
          </a:p>
          <a:p>
            <a:pPr algn="ctr">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Mr. Name- RITIKRUPAM NANDA         Registration No: 230301120072</a:t>
            </a:r>
          </a:p>
          <a:p>
            <a:pPr algn="ctr">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Mr. Name-  SAI SUBHAM SAHOO        Registration No: 230301120084</a:t>
            </a:r>
          </a:p>
          <a:p>
            <a:pPr algn="ctr">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Mr. Name- DIBYAJYOTI SAHOO           Registration No: 23030112078</a:t>
            </a:r>
          </a:p>
          <a:p>
            <a:pPr marL="0" marR="0" lvl="0" indent="0" algn="ctr"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endPar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endParaRPr>
          </a:p>
        </p:txBody>
      </p:sp>
      <p:pic>
        <p:nvPicPr>
          <p:cNvPr id="11" name="Picture 10">
            <a:extLst>
              <a:ext uri="{FF2B5EF4-FFF2-40B4-BE49-F238E27FC236}">
                <a16:creationId xmlns:a16="http://schemas.microsoft.com/office/drawing/2014/main" id="{42AE49E5-1E25-0504-FADA-C42764A99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70" y="4642001"/>
            <a:ext cx="981311" cy="9182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Date Placeholder 4">
            <a:extLst>
              <a:ext uri="{FF2B5EF4-FFF2-40B4-BE49-F238E27FC236}">
                <a16:creationId xmlns:a16="http://schemas.microsoft.com/office/drawing/2014/main" id="{23C7C901-059A-26B6-F3F9-CB2405610B90}"/>
              </a:ext>
            </a:extLst>
          </p:cNvPr>
          <p:cNvSpPr txBox="1">
            <a:spLocks/>
          </p:cNvSpPr>
          <p:nvPr/>
        </p:nvSpPr>
        <p:spPr>
          <a:xfrm>
            <a:off x="5058275" y="5784375"/>
            <a:ext cx="2374900" cy="3282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FCA8E82-58CD-E045-8B98-B7A85B79B752}" type="datetime4">
              <a:rPr lang="en-US" sz="1600" b="1" i="1" smtClean="0">
                <a:solidFill>
                  <a:schemeClr val="bg1"/>
                </a:solidFill>
              </a:rPr>
              <a:pPr algn="ctr"/>
              <a:t>May 3, 2024</a:t>
            </a:fld>
            <a:endParaRPr lang="en-US" sz="1600" b="1" i="1" dirty="0">
              <a:solidFill>
                <a:schemeClr val="bg1"/>
              </a:solidFill>
            </a:endParaRPr>
          </a:p>
        </p:txBody>
      </p:sp>
      <p:sp>
        <p:nvSpPr>
          <p:cNvPr id="4" name="Subtitle 10">
            <a:extLst>
              <a:ext uri="{FF2B5EF4-FFF2-40B4-BE49-F238E27FC236}">
                <a16:creationId xmlns:a16="http://schemas.microsoft.com/office/drawing/2014/main" id="{B06ED5FF-562B-48FA-2057-5392D3585FB8}"/>
              </a:ext>
            </a:extLst>
          </p:cNvPr>
          <p:cNvSpPr txBox="1">
            <a:spLocks/>
          </p:cNvSpPr>
          <p:nvPr/>
        </p:nvSpPr>
        <p:spPr>
          <a:xfrm>
            <a:off x="6395458" y="4830712"/>
            <a:ext cx="5238196" cy="10577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latin typeface="Agency FB" panose="020B0503020202020204" pitchFamily="34" charset="0"/>
              </a:rPr>
              <a:t>Guided By: Mr. Satyananda Swain.</a:t>
            </a:r>
          </a:p>
          <a:p>
            <a:pPr marL="0" indent="0" algn="ctr">
              <a:buNone/>
            </a:pPr>
            <a:r>
              <a:rPr lang="en-US" sz="2000" b="1" dirty="0">
                <a:latin typeface="Agency FB" panose="020B0503020202020204" pitchFamily="34" charset="0"/>
              </a:rPr>
              <a:t>Asst. Prof., Department of CSE, CUTM, BBSR.</a:t>
            </a:r>
          </a:p>
        </p:txBody>
      </p:sp>
      <p:sp>
        <p:nvSpPr>
          <p:cNvPr id="2" name="TextBox 1">
            <a:extLst>
              <a:ext uri="{FF2B5EF4-FFF2-40B4-BE49-F238E27FC236}">
                <a16:creationId xmlns:a16="http://schemas.microsoft.com/office/drawing/2014/main" id="{9ADB4B4E-0951-26D3-E63F-77AC137FA707}"/>
              </a:ext>
            </a:extLst>
          </p:cNvPr>
          <p:cNvSpPr txBox="1"/>
          <p:nvPr/>
        </p:nvSpPr>
        <p:spPr>
          <a:xfrm>
            <a:off x="0" y="6082977"/>
            <a:ext cx="12192000" cy="855875"/>
          </a:xfrm>
          <a:prstGeom prst="rect">
            <a:avLst/>
          </a:prstGeom>
          <a:solidFill>
            <a:schemeClr val="accent6"/>
          </a:solidFill>
        </p:spPr>
        <p:txBody>
          <a:bodyPr wrap="square">
            <a:spAutoFit/>
          </a:bodyPr>
          <a:lstStyle/>
          <a:p>
            <a:pPr algn="ctr">
              <a:lnSpc>
                <a:spcPct val="115000"/>
              </a:lnSpc>
              <a:spcAft>
                <a:spcPts val="800"/>
              </a:spcAft>
              <a:defRPr/>
            </a:pPr>
            <a:r>
              <a:rPr kumimoji="0" lang="en-IN"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52314" y="531937"/>
            <a:ext cx="8697213" cy="610863"/>
          </a:xfrm>
        </p:spPr>
        <p:txBody>
          <a:bodyPr>
            <a:normAutofit/>
          </a:bodyPr>
          <a:lstStyle/>
          <a:p>
            <a:pPr algn="ctr"/>
            <a:r>
              <a:rPr lang="en-US" sz="2800" u="sng" dirty="0"/>
              <a:t>Advantages and Limitations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873760" y="1544320"/>
            <a:ext cx="10542385" cy="3738880"/>
          </a:xfrm>
        </p:spPr>
        <p:txBody>
          <a:bodyPr/>
          <a:lstStyle/>
          <a:p>
            <a:r>
              <a:rPr lang="en-US" sz="2400" b="1" i="1" u="sng" dirty="0">
                <a:latin typeface="Times New Roman" panose="02020603050405020304" pitchFamily="18" charset="0"/>
                <a:cs typeface="Times New Roman" panose="02020603050405020304" pitchFamily="18" charset="0"/>
              </a:rPr>
              <a:t>Advantages:</a:t>
            </a:r>
          </a:p>
          <a:p>
            <a:r>
              <a:rPr lang="en-US" sz="1800" dirty="0">
                <a:latin typeface="Times New Roman" panose="02020603050405020304" pitchFamily="18" charset="0"/>
                <a:cs typeface="Times New Roman" panose="02020603050405020304" pitchFamily="18" charset="0"/>
              </a:rPr>
              <a:t>EVMs make voting easier, more accurate, and faster. They're accessible to everyone, help prevent mistakes, and save time at polling stations. Plus, they make elections more secure and cost-effective.</a:t>
            </a:r>
          </a:p>
          <a:p>
            <a:endParaRPr lang="en-US" sz="2800" b="1" i="1" u="sng" dirty="0">
              <a:latin typeface="Times New Roman" panose="02020603050405020304" pitchFamily="18" charset="0"/>
              <a:cs typeface="Times New Roman" panose="02020603050405020304" pitchFamily="18" charset="0"/>
            </a:endParaRPr>
          </a:p>
          <a:p>
            <a:r>
              <a:rPr lang="en-US" sz="2400" b="1" i="1" u="sng" dirty="0">
                <a:latin typeface="Times New Roman" panose="02020603050405020304" pitchFamily="18" charset="0"/>
                <a:cs typeface="Times New Roman" panose="02020603050405020304" pitchFamily="18" charset="0"/>
              </a:rPr>
              <a:t>Limitations:</a:t>
            </a:r>
          </a:p>
          <a:p>
            <a:r>
              <a:rPr lang="en-US" sz="1800" dirty="0">
                <a:latin typeface="Times New Roman" panose="02020603050405020304" pitchFamily="18" charset="0"/>
                <a:cs typeface="Times New Roman" panose="02020603050405020304" pitchFamily="18" charset="0"/>
              </a:rPr>
              <a:t>But sometimes EVMs can have technical problems or be targeted by hackers, which can make people doubt their reliability. Not everyone has easy access to them, and some systems don't leave a paper trail, which can make it hard to check the results. We need to work on these issues to make sure EVMs are fair and trustworthy for everyone.</a:t>
            </a:r>
            <a:endParaRPr lang="en-US" sz="1800"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7</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4" name="Subtitle 2">
            <a:extLst>
              <a:ext uri="{FF2B5EF4-FFF2-40B4-BE49-F238E27FC236}">
                <a16:creationId xmlns:a16="http://schemas.microsoft.com/office/drawing/2014/main" id="{42867045-F10F-C1BC-94D2-06B195FFC447}"/>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2" name="TextBox 1">
            <a:extLst>
              <a:ext uri="{FF2B5EF4-FFF2-40B4-BE49-F238E27FC236}">
                <a16:creationId xmlns:a16="http://schemas.microsoft.com/office/drawing/2014/main" id="{52BCE2FC-5C25-A43D-9467-2F9A576079A5}"/>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Tree>
    <p:extLst>
      <p:ext uri="{BB962C8B-B14F-4D97-AF65-F5344CB8AC3E}">
        <p14:creationId xmlns:p14="http://schemas.microsoft.com/office/powerpoint/2010/main" val="3828958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2956561" y="387926"/>
            <a:ext cx="6675120" cy="610863"/>
          </a:xfrm>
        </p:spPr>
        <p:txBody>
          <a:bodyPr>
            <a:normAutofit/>
          </a:bodyPr>
          <a:lstStyle/>
          <a:p>
            <a:pPr algn="ctr"/>
            <a:r>
              <a:rPr lang="en-US" sz="2800" u="sng" dirty="0"/>
              <a:t>Future Scope</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1524000" y="2143760"/>
            <a:ext cx="9548742" cy="3320860"/>
          </a:xfrm>
        </p:spPr>
        <p:txBody>
          <a:bodyPr/>
          <a:lstStyle/>
          <a:p>
            <a:pPr algn="l">
              <a:buFont typeface="+mj-lt"/>
              <a:buAutoNum type="arabicPeriod"/>
            </a:pPr>
            <a:r>
              <a:rPr lang="en-US" b="1" i="0" dirty="0">
                <a:solidFill>
                  <a:srgbClr val="0D0D0D"/>
                </a:solidFill>
                <a:effectLst/>
                <a:latin typeface="Söhne"/>
              </a:rPr>
              <a:t>Accuracy</a:t>
            </a:r>
            <a:r>
              <a:rPr lang="en-US" b="0" i="0" dirty="0">
                <a:solidFill>
                  <a:srgbClr val="0D0D0D"/>
                </a:solidFill>
                <a:effectLst/>
                <a:latin typeface="Söhne"/>
              </a:rPr>
              <a:t>: EVMs can minimize errors in the voting process, reducing the likelihood of miscounts or tampering. By ensuring the accuracy of election results, trust in the democratic process can be strengthened.</a:t>
            </a:r>
          </a:p>
          <a:p>
            <a:pPr algn="l">
              <a:buFont typeface="+mj-lt"/>
              <a:buAutoNum type="arabicPeriod"/>
            </a:pPr>
            <a:r>
              <a:rPr lang="en-US" b="1" i="0" dirty="0">
                <a:solidFill>
                  <a:srgbClr val="0D0D0D"/>
                </a:solidFill>
                <a:effectLst/>
                <a:latin typeface="Söhne"/>
              </a:rPr>
              <a:t>Security</a:t>
            </a:r>
            <a:r>
              <a:rPr lang="en-US" b="0" i="0" dirty="0">
                <a:solidFill>
                  <a:srgbClr val="0D0D0D"/>
                </a:solidFill>
                <a:effectLst/>
                <a:latin typeface="Söhne"/>
              </a:rPr>
              <a:t>: Future advancements in EVM technology can enhance security measures to prevent hacking or manipulation of election results. By implementing robust encryption and authentication protocols, EVMs can safeguard the integrity of elections.</a:t>
            </a:r>
          </a:p>
          <a:p>
            <a:pPr algn="l">
              <a:buFont typeface="+mj-lt"/>
              <a:buAutoNum type="arabicPeriod"/>
            </a:pPr>
            <a:r>
              <a:rPr lang="en-US" b="1" i="0" dirty="0">
                <a:solidFill>
                  <a:srgbClr val="0D0D0D"/>
                </a:solidFill>
                <a:effectLst/>
                <a:latin typeface="Söhne"/>
              </a:rPr>
              <a:t>Results</a:t>
            </a:r>
            <a:r>
              <a:rPr lang="en-US" b="0" i="0" dirty="0">
                <a:solidFill>
                  <a:srgbClr val="0D0D0D"/>
                </a:solidFill>
                <a:effectLst/>
                <a:latin typeface="Söhne"/>
              </a:rPr>
              <a:t>: EVMs can enable the quick tabulation and reporting of election results, allowing for faster dissemination of information to the public and reducing uncertainty surrounding election outcomes.</a:t>
            </a:r>
          </a:p>
          <a:p>
            <a:pPr algn="l">
              <a:buFont typeface="+mj-lt"/>
              <a:buAutoNum type="arabicPeriod"/>
            </a:pPr>
            <a:r>
              <a:rPr lang="en-US" b="1" i="0" dirty="0">
                <a:solidFill>
                  <a:srgbClr val="0D0D0D"/>
                </a:solidFill>
                <a:effectLst/>
                <a:latin typeface="Söhne"/>
              </a:rPr>
              <a:t>Cost Efficiency</a:t>
            </a:r>
            <a:r>
              <a:rPr lang="en-US" b="0" i="0" dirty="0">
                <a:solidFill>
                  <a:srgbClr val="0D0D0D"/>
                </a:solidFill>
                <a:effectLst/>
                <a:latin typeface="Söhne"/>
              </a:rPr>
              <a:t>: Over time, advancements in EVM technology could lead to cost savings for election authorities by streamlining the voting process and reducing the need for manual labor associated with traditional paper-based voting systems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8</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5C5B1EC2-F0E1-B337-1022-C460D18D7F29}"/>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6" name="TextBox 5">
            <a:extLst>
              <a:ext uri="{FF2B5EF4-FFF2-40B4-BE49-F238E27FC236}">
                <a16:creationId xmlns:a16="http://schemas.microsoft.com/office/drawing/2014/main" id="{40645182-6080-C0F9-EAC4-9B065DCD9CDD}"/>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15" name="Picture 14">
            <a:extLst>
              <a:ext uri="{FF2B5EF4-FFF2-40B4-BE49-F238E27FC236}">
                <a16:creationId xmlns:a16="http://schemas.microsoft.com/office/drawing/2014/main" id="{55504D62-2385-4EDA-BE34-B93FECEC32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9515643" y="0"/>
            <a:ext cx="1910564" cy="1910564"/>
          </a:xfrm>
          <a:prstGeom prst="rect">
            <a:avLst/>
          </a:prstGeom>
        </p:spPr>
      </p:pic>
      <p:pic>
        <p:nvPicPr>
          <p:cNvPr id="18" name="Picture 17">
            <a:extLst>
              <a:ext uri="{FF2B5EF4-FFF2-40B4-BE49-F238E27FC236}">
                <a16:creationId xmlns:a16="http://schemas.microsoft.com/office/drawing/2014/main" id="{1373C19E-55A9-4782-AB18-7D8514A436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146703" y="0"/>
            <a:ext cx="1910564" cy="1910564"/>
          </a:xfrm>
          <a:prstGeom prst="rect">
            <a:avLst/>
          </a:prstGeom>
        </p:spPr>
      </p:pic>
    </p:spTree>
    <p:extLst>
      <p:ext uri="{BB962C8B-B14F-4D97-AF65-F5344CB8AC3E}">
        <p14:creationId xmlns:p14="http://schemas.microsoft.com/office/powerpoint/2010/main" val="67136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55518" y="387926"/>
            <a:ext cx="8697213" cy="610863"/>
          </a:xfrm>
        </p:spPr>
        <p:txBody>
          <a:bodyPr>
            <a:normAutofit/>
          </a:bodyPr>
          <a:lstStyle/>
          <a:p>
            <a:pPr algn="ctr"/>
            <a:r>
              <a:rPr lang="en-US" sz="2800" u="sng" dirty="0"/>
              <a:t>Conclusion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115671"/>
            <a:ext cx="10463646" cy="2968924"/>
          </a:xfrm>
        </p:spPr>
        <p:txBody>
          <a:bodyPr/>
          <a:lstStyle/>
          <a:p>
            <a:r>
              <a:rPr lang="en-US" sz="2000" dirty="0">
                <a:latin typeface="Times New Roman" panose="02020603050405020304" pitchFamily="18" charset="0"/>
                <a:cs typeface="Times New Roman" panose="02020603050405020304" pitchFamily="18" charset="0"/>
              </a:rPr>
              <a:t>In simple terms, electronic voting machines (EVMs) have a bright future that could change how we participate in elections. They can make voting easier, more accurate, and more secure. Imagine being able to vote from home or quickly knowing the election results. With advancements like blockchain technology, EVMs could make elections fairer and more transparent. As we keep improving EVMs, voting could become a smoother and more reliable process for everyone.</a:t>
            </a:r>
            <a:endParaRPr lang="en-US" sz="2000"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57251"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9</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DC973FCC-156C-E1BC-D793-E77F43AF0738}"/>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6" name="TextBox 5">
            <a:extLst>
              <a:ext uri="{FF2B5EF4-FFF2-40B4-BE49-F238E27FC236}">
                <a16:creationId xmlns:a16="http://schemas.microsoft.com/office/drawing/2014/main" id="{653C9EAE-1EC8-C267-D58E-01F33B6FB009}"/>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8" name="Picture 7">
            <a:extLst>
              <a:ext uri="{FF2B5EF4-FFF2-40B4-BE49-F238E27FC236}">
                <a16:creationId xmlns:a16="http://schemas.microsoft.com/office/drawing/2014/main" id="{BACC28AB-038D-4194-82C8-FE90841C541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06872" y="-20131"/>
            <a:ext cx="2007924" cy="2037840"/>
          </a:xfrm>
          <a:prstGeom prst="ellipse">
            <a:avLst/>
          </a:prstGeom>
          <a:ln>
            <a:noFill/>
          </a:ln>
          <a:effectLst>
            <a:softEdge rad="112500"/>
          </a:effectLst>
        </p:spPr>
      </p:pic>
      <p:pic>
        <p:nvPicPr>
          <p:cNvPr id="11" name="Picture 10">
            <a:extLst>
              <a:ext uri="{FF2B5EF4-FFF2-40B4-BE49-F238E27FC236}">
                <a16:creationId xmlns:a16="http://schemas.microsoft.com/office/drawing/2014/main" id="{2AE77F7D-5E7A-4452-A257-149EB78030F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18480" y="3835660"/>
            <a:ext cx="3588272" cy="2429559"/>
          </a:xfrm>
          <a:prstGeom prst="rect">
            <a:avLst/>
          </a:prstGeom>
        </p:spPr>
      </p:pic>
    </p:spTree>
    <p:extLst>
      <p:ext uri="{BB962C8B-B14F-4D97-AF65-F5344CB8AC3E}">
        <p14:creationId xmlns:p14="http://schemas.microsoft.com/office/powerpoint/2010/main" val="1166529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55518" y="387926"/>
            <a:ext cx="8697213" cy="610863"/>
          </a:xfrm>
        </p:spPr>
        <p:txBody>
          <a:bodyPr>
            <a:normAutofit/>
          </a:bodyPr>
          <a:lstStyle/>
          <a:p>
            <a:pPr algn="ctr"/>
            <a:r>
              <a:rPr lang="en-US" sz="2800" u="sng" dirty="0"/>
              <a:t>References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4775200" y="1544320"/>
            <a:ext cx="3220720" cy="3540275"/>
          </a:xfrm>
        </p:spPr>
        <p:txBody>
          <a:bodyPr/>
          <a:lstStyle/>
          <a:p>
            <a:pPr marL="285750" indent="-285750">
              <a:buFont typeface="Wingdings" panose="05000000000000000000" pitchFamily="2" charset="2"/>
              <a:buChar char="§"/>
            </a:pPr>
            <a:r>
              <a:rPr lang="en-US" sz="2400" b="1" i="1" dirty="0">
                <a:effectLst/>
                <a:latin typeface="Google Sans"/>
              </a:rPr>
              <a:t>E. </a:t>
            </a:r>
            <a:r>
              <a:rPr lang="en-US" sz="2400" b="1" i="1" dirty="0" err="1">
                <a:effectLst/>
                <a:latin typeface="Google Sans"/>
              </a:rPr>
              <a:t>Balagurusamy</a:t>
            </a:r>
            <a:endParaRPr lang="en-US" sz="2400" b="1" i="1" dirty="0">
              <a:latin typeface="Google Sans"/>
            </a:endParaRPr>
          </a:p>
          <a:p>
            <a:pPr marL="285750" indent="-285750">
              <a:buFont typeface="Wingdings" panose="05000000000000000000" pitchFamily="2" charset="2"/>
              <a:buChar char="§"/>
            </a:pPr>
            <a:r>
              <a:rPr lang="en-US" sz="2400" b="1" i="1" dirty="0">
                <a:effectLst/>
                <a:latin typeface="Google Sans"/>
              </a:rPr>
              <a:t>Faculty guidance </a:t>
            </a:r>
          </a:p>
          <a:p>
            <a:pPr marL="285750" indent="-285750">
              <a:buFont typeface="Wingdings" panose="05000000000000000000" pitchFamily="2" charset="2"/>
              <a:buChar char="§"/>
            </a:pPr>
            <a:r>
              <a:rPr lang="en-US" sz="2400" b="1" i="1" dirty="0">
                <a:latin typeface="Google Sans"/>
              </a:rPr>
              <a:t>Google.com</a:t>
            </a:r>
          </a:p>
          <a:p>
            <a:pPr marL="285750" indent="-285750">
              <a:buFont typeface="Wingdings" panose="05000000000000000000" pitchFamily="2" charset="2"/>
              <a:buChar char="§"/>
            </a:pPr>
            <a:r>
              <a:rPr lang="en-US" sz="2400" b="1" i="1" dirty="0">
                <a:latin typeface="Google Sans"/>
              </a:rPr>
              <a:t>Open ai</a:t>
            </a:r>
          </a:p>
          <a:p>
            <a:pPr marL="285750" indent="-285750">
              <a:buFont typeface="Wingdings" panose="05000000000000000000" pitchFamily="2" charset="2"/>
              <a:buChar char="§"/>
            </a:pPr>
            <a:r>
              <a:rPr lang="en-US" sz="2400" b="1" i="1" dirty="0">
                <a:latin typeface="Google Sans"/>
              </a:rPr>
              <a:t>other recourses …..</a:t>
            </a:r>
          </a:p>
          <a:p>
            <a:r>
              <a:rPr lang="en-US" dirty="0">
                <a:latin typeface="Google Sans"/>
              </a:rPr>
              <a:t> </a:t>
            </a:r>
          </a:p>
          <a:p>
            <a:pPr marL="285750" indent="-285750">
              <a:buFont typeface="Wingdings" panose="05000000000000000000" pitchFamily="2" charset="2"/>
              <a:buChar char="§"/>
            </a:pPr>
            <a:endParaRPr lang="en-US" b="0" i="0" dirty="0">
              <a:effectLst/>
              <a:latin typeface="Google Sans"/>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10</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871F1AC3-29DF-EE85-D25F-F8B7C5822ED0}"/>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6" name="TextBox 5">
            <a:extLst>
              <a:ext uri="{FF2B5EF4-FFF2-40B4-BE49-F238E27FC236}">
                <a16:creationId xmlns:a16="http://schemas.microsoft.com/office/drawing/2014/main" id="{6544532B-2A2C-FF6F-92A2-29B96A06E97F}"/>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11" name="Picture 10">
            <a:extLst>
              <a:ext uri="{FF2B5EF4-FFF2-40B4-BE49-F238E27FC236}">
                <a16:creationId xmlns:a16="http://schemas.microsoft.com/office/drawing/2014/main" id="{E01C05DE-A24D-4D0E-A797-3ED37B6E80E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219941" y="3678077"/>
            <a:ext cx="3373120" cy="2547789"/>
          </a:xfrm>
          <a:prstGeom prst="rect">
            <a:avLst/>
          </a:prstGeom>
        </p:spPr>
      </p:pic>
      <p:sp>
        <p:nvSpPr>
          <p:cNvPr id="12" name="TextBox 11">
            <a:extLst>
              <a:ext uri="{FF2B5EF4-FFF2-40B4-BE49-F238E27FC236}">
                <a16:creationId xmlns:a16="http://schemas.microsoft.com/office/drawing/2014/main" id="{2FFFFC31-1455-4221-9562-3D8AE0483490}"/>
              </a:ext>
            </a:extLst>
          </p:cNvPr>
          <p:cNvSpPr txBox="1"/>
          <p:nvPr/>
        </p:nvSpPr>
        <p:spPr>
          <a:xfrm flipH="1">
            <a:off x="-549507" y="11070748"/>
            <a:ext cx="7854169" cy="230832"/>
          </a:xfrm>
          <a:prstGeom prst="rect">
            <a:avLst/>
          </a:prstGeom>
          <a:noFill/>
        </p:spPr>
        <p:txBody>
          <a:bodyPr wrap="square" rtlCol="0">
            <a:spAutoFit/>
          </a:bodyPr>
          <a:lstStyle/>
          <a:p>
            <a:r>
              <a:rPr lang="en-US" sz="900">
                <a:hlinkClick r:id="rId4" tooltip="https://www.pngall.com/history-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44161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9236"/>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lstStyle/>
          <a:p>
            <a:r>
              <a:rPr lang="en-US" dirty="0"/>
              <a:t>Any Query</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9F0F8C23-7D75-E1F4-8DAA-E652FAD20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77105A12-FDC6-2A91-CE99-37C77A322E7D}"/>
              </a:ext>
            </a:extLst>
          </p:cNvPr>
          <p:cNvSpPr txBox="1"/>
          <p:nvPr/>
        </p:nvSpPr>
        <p:spPr>
          <a:xfrm>
            <a:off x="0" y="6082977"/>
            <a:ext cx="12192000" cy="855875"/>
          </a:xfrm>
          <a:prstGeom prst="rect">
            <a:avLst/>
          </a:prstGeom>
          <a:solidFill>
            <a:schemeClr val="accent6"/>
          </a:solidFill>
        </p:spPr>
        <p:txBody>
          <a:bodyPr wrap="square">
            <a:spAutoFit/>
          </a:bodyPr>
          <a:lstStyle/>
          <a:p>
            <a:pPr algn="ctr">
              <a:lnSpc>
                <a:spcPct val="115000"/>
              </a:lnSpc>
              <a:spcAft>
                <a:spcPts val="800"/>
              </a:spcAft>
              <a:defRPr/>
            </a:pPr>
            <a:r>
              <a:rPr kumimoji="0" lang="en-IN"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Tree>
    <p:extLst>
      <p:ext uri="{BB962C8B-B14F-4D97-AF65-F5344CB8AC3E}">
        <p14:creationId xmlns:p14="http://schemas.microsoft.com/office/powerpoint/2010/main" val="2105465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806023" y="1268494"/>
            <a:ext cx="4903377" cy="610863"/>
          </a:xfrm>
        </p:spPr>
        <p:txBody>
          <a:bodyPr/>
          <a:lstStyle/>
          <a:p>
            <a:r>
              <a:rPr lang="en-US" i="1"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a:xfrm>
            <a:off x="5258817" y="4876852"/>
            <a:ext cx="7175229" cy="588795"/>
          </a:xfrm>
        </p:spPr>
        <p:txBody>
          <a:bodyPr/>
          <a:lstStyle/>
          <a:p>
            <a:pPr algn="ctr">
              <a:defRPr/>
            </a:pPr>
            <a:endPar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endParaRPr>
          </a:p>
          <a:p>
            <a:pPr algn="ctr">
              <a:defRPr/>
            </a:pPr>
            <a:r>
              <a:rPr lang="en-US" b="1" dirty="0">
                <a:solidFill>
                  <a:schemeClr val="bg1"/>
                </a:solidFill>
                <a:latin typeface="Bahnschrift SemiBold SemiConden" panose="020B0502040204020203" pitchFamily="34" charset="0"/>
              </a:rPr>
              <a:t>Presented By: PRATIK KUMAR DASH</a:t>
            </a:r>
          </a:p>
          <a:p>
            <a:pPr algn="ctr">
              <a:defRPr/>
            </a:pPr>
            <a:r>
              <a:rPr lang="en-US" b="1" dirty="0">
                <a:solidFill>
                  <a:schemeClr val="bg1"/>
                </a:solidFill>
                <a:latin typeface="Bahnschrift SemiBold SemiConden" panose="020B0502040204020203" pitchFamily="34" charset="0"/>
              </a:rPr>
              <a:t>Group No: 08</a:t>
            </a:r>
          </a:p>
          <a:p>
            <a:pPr algn="ctr">
              <a:defRPr/>
            </a:pPr>
            <a:r>
              <a:rPr lang="en-US" b="1" dirty="0">
                <a:solidFill>
                  <a:schemeClr val="bg1"/>
                </a:solidFill>
                <a:latin typeface="Bahnschrift SemiBold SemiConden" panose="020B0502040204020203" pitchFamily="34" charset="0"/>
              </a:rPr>
              <a:t>   Mr. Name- PRATIK KUMAR DASH        Registration No: 230301120095 </a:t>
            </a:r>
          </a:p>
          <a:p>
            <a:pPr algn="ctr">
              <a:defRPr/>
            </a:pPr>
            <a:r>
              <a:rPr lang="en-US" b="1" dirty="0">
                <a:solidFill>
                  <a:schemeClr val="bg1"/>
                </a:solidFill>
                <a:latin typeface="Bahnschrift SemiBold SemiConden" panose="020B0502040204020203" pitchFamily="34" charset="0"/>
              </a:rPr>
              <a:t>Mr. Name- RITIKRUPAM NANDA         Registration No: 230301120072</a:t>
            </a:r>
          </a:p>
          <a:p>
            <a:pPr algn="ctr">
              <a:defRPr/>
            </a:pPr>
            <a:r>
              <a:rPr lang="en-US" b="1" dirty="0">
                <a:solidFill>
                  <a:schemeClr val="bg1"/>
                </a:solidFill>
                <a:latin typeface="Bahnschrift SemiBold SemiConden" panose="020B0502040204020203" pitchFamily="34" charset="0"/>
              </a:rPr>
              <a:t>   Mr. Name-  SAI SUBHAM SAHOO        Registration No: 230301120084</a:t>
            </a:r>
          </a:p>
          <a:p>
            <a:pPr algn="ctr">
              <a:defRPr/>
            </a:pPr>
            <a:r>
              <a:rPr lang="en-US" b="1" dirty="0">
                <a:solidFill>
                  <a:schemeClr val="bg1"/>
                </a:solidFill>
                <a:latin typeface="Bahnschrift SemiBold SemiConden" panose="020B0502040204020203" pitchFamily="34" charset="0"/>
              </a:rPr>
              <a:t>Mr. Name- DIBYAJYOTI SAHOO           Registration No: 23030112078</a:t>
            </a:r>
          </a:p>
        </p:txBody>
      </p:sp>
      <p:pic>
        <p:nvPicPr>
          <p:cNvPr id="4" name="Picture 3">
            <a:extLst>
              <a:ext uri="{FF2B5EF4-FFF2-40B4-BE49-F238E27FC236}">
                <a16:creationId xmlns:a16="http://schemas.microsoft.com/office/drawing/2014/main" id="{CF1DF47F-37F8-58DE-E133-C9317A663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Subtitle 10">
            <a:extLst>
              <a:ext uri="{FF2B5EF4-FFF2-40B4-BE49-F238E27FC236}">
                <a16:creationId xmlns:a16="http://schemas.microsoft.com/office/drawing/2014/main" id="{DB1A72E2-AE88-C48D-CA37-1B155A435BC4}"/>
              </a:ext>
            </a:extLst>
          </p:cNvPr>
          <p:cNvSpPr txBox="1">
            <a:spLocks/>
          </p:cNvSpPr>
          <p:nvPr/>
        </p:nvSpPr>
        <p:spPr>
          <a:xfrm>
            <a:off x="5626088" y="2363382"/>
            <a:ext cx="5238196" cy="10577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latin typeface="Agency FB" panose="020B0503020202020204" pitchFamily="34" charset="0"/>
              </a:rPr>
              <a:t>Guided By: Mr. Satyananda Swain.</a:t>
            </a:r>
          </a:p>
          <a:p>
            <a:pPr marL="0" indent="0" algn="ctr">
              <a:buNone/>
            </a:pPr>
            <a:r>
              <a:rPr lang="en-US" sz="2000" b="1" dirty="0">
                <a:latin typeface="Agency FB" panose="020B0503020202020204" pitchFamily="34" charset="0"/>
              </a:rPr>
              <a:t>Asst. Prof., Department of CSE, CUTM, BBSR.</a:t>
            </a:r>
          </a:p>
        </p:txBody>
      </p:sp>
      <p:sp>
        <p:nvSpPr>
          <p:cNvPr id="8" name="TextBox 7">
            <a:extLst>
              <a:ext uri="{FF2B5EF4-FFF2-40B4-BE49-F238E27FC236}">
                <a16:creationId xmlns:a16="http://schemas.microsoft.com/office/drawing/2014/main" id="{2693C192-6D8B-B1EF-3C3A-590DFE9C82FA}"/>
              </a:ext>
            </a:extLst>
          </p:cNvPr>
          <p:cNvSpPr txBox="1"/>
          <p:nvPr/>
        </p:nvSpPr>
        <p:spPr>
          <a:xfrm>
            <a:off x="0" y="6082977"/>
            <a:ext cx="12192000" cy="855875"/>
          </a:xfrm>
          <a:prstGeom prst="rect">
            <a:avLst/>
          </a:prstGeom>
          <a:solidFill>
            <a:schemeClr val="accent6"/>
          </a:solidFill>
        </p:spPr>
        <p:txBody>
          <a:bodyPr wrap="square">
            <a:spAutoFit/>
          </a:bodyPr>
          <a:lstStyle/>
          <a:p>
            <a:pPr algn="ctr">
              <a:lnSpc>
                <a:spcPct val="115000"/>
              </a:lnSpc>
              <a:spcAft>
                <a:spcPts val="800"/>
              </a:spcAft>
              <a:defRPr/>
            </a:pPr>
            <a:r>
              <a:rPr kumimoji="0" lang="en-IN"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1ADD1CB-2E35-55EC-162C-F0647CC5C7AA}"/>
              </a:ext>
            </a:extLst>
          </p:cNvPr>
          <p:cNvSpPr>
            <a:spLocks noGrp="1"/>
          </p:cNvSpPr>
          <p:nvPr>
            <p:ph type="title"/>
          </p:nvPr>
        </p:nvSpPr>
        <p:spPr>
          <a:xfrm>
            <a:off x="1970784" y="888385"/>
            <a:ext cx="4540851" cy="3289971"/>
          </a:xfrm>
        </p:spPr>
        <p:txBody>
          <a:bodyPr>
            <a:noAutofit/>
          </a:bodyPr>
          <a:lstStyle/>
          <a:p>
            <a:pPr>
              <a:lnSpc>
                <a:spcPct val="150000"/>
              </a:lnSpc>
            </a:pPr>
            <a:r>
              <a:rPr lang="en-US" sz="2000" b="1" u="sng" dirty="0">
                <a:latin typeface="Agency FB" panose="020B0503020202020204" pitchFamily="34" charset="0"/>
              </a:rPr>
              <a:t>Contents:</a:t>
            </a:r>
            <a:br>
              <a:rPr lang="en-US" sz="1800" b="1" dirty="0">
                <a:latin typeface="Agency FB" panose="020B0503020202020204" pitchFamily="34" charset="0"/>
              </a:rPr>
            </a:br>
            <a:r>
              <a:rPr lang="en-US" sz="1800" b="1" dirty="0">
                <a:latin typeface="Agency FB" panose="020B0503020202020204" pitchFamily="34" charset="0"/>
              </a:rPr>
              <a:t>1. Abstract </a:t>
            </a:r>
            <a:br>
              <a:rPr lang="en-US" sz="1800" b="1" dirty="0">
                <a:latin typeface="Agency FB" panose="020B0503020202020204" pitchFamily="34" charset="0"/>
              </a:rPr>
            </a:br>
            <a:r>
              <a:rPr lang="en-US" sz="1800" b="1" dirty="0">
                <a:latin typeface="Agency FB" panose="020B0503020202020204" pitchFamily="34" charset="0"/>
              </a:rPr>
              <a:t>2. Introduction: Problem Statement</a:t>
            </a:r>
            <a:br>
              <a:rPr lang="en-US" sz="1800" b="1" dirty="0">
                <a:latin typeface="Agency FB" panose="020B0503020202020204" pitchFamily="34" charset="0"/>
              </a:rPr>
            </a:br>
            <a:r>
              <a:rPr lang="en-US" sz="1800" b="1" dirty="0">
                <a:latin typeface="Agency FB" panose="020B0503020202020204" pitchFamily="34" charset="0"/>
              </a:rPr>
              <a:t>3. Objectives</a:t>
            </a:r>
            <a:br>
              <a:rPr lang="en-US" sz="1800" b="1" dirty="0">
                <a:latin typeface="Agency FB" panose="020B0503020202020204" pitchFamily="34" charset="0"/>
              </a:rPr>
            </a:br>
            <a:r>
              <a:rPr lang="en-US" sz="1800" b="1" dirty="0">
                <a:latin typeface="Agency FB" panose="020B0503020202020204" pitchFamily="34" charset="0"/>
              </a:rPr>
              <a:t>4. Hardware and Software Requirements</a:t>
            </a:r>
            <a:br>
              <a:rPr lang="en-US" sz="1800" b="1" dirty="0">
                <a:latin typeface="Agency FB" panose="020B0503020202020204" pitchFamily="34" charset="0"/>
              </a:rPr>
            </a:br>
            <a:r>
              <a:rPr lang="en-US" sz="1800" b="1" dirty="0">
                <a:latin typeface="Agency FB" panose="020B0503020202020204" pitchFamily="34" charset="0"/>
              </a:rPr>
              <a:t>5. Design(Logic Used) </a:t>
            </a:r>
            <a:br>
              <a:rPr lang="en-US" sz="1800" b="1" dirty="0">
                <a:latin typeface="Agency FB" panose="020B0503020202020204" pitchFamily="34" charset="0"/>
              </a:rPr>
            </a:br>
            <a:r>
              <a:rPr lang="en-US" sz="1800" b="1" dirty="0">
                <a:latin typeface="Agency FB" panose="020B0503020202020204" pitchFamily="34" charset="0"/>
              </a:rPr>
              <a:t>6. Code Samples</a:t>
            </a:r>
            <a:br>
              <a:rPr lang="en-US" sz="1800" b="1" dirty="0">
                <a:latin typeface="Agency FB" panose="020B0503020202020204" pitchFamily="34" charset="0"/>
              </a:rPr>
            </a:br>
            <a:r>
              <a:rPr lang="en-US" sz="1800" b="1" dirty="0">
                <a:latin typeface="Agency FB" panose="020B0503020202020204" pitchFamily="34" charset="0"/>
              </a:rPr>
              <a:t>7. Result/Output (Snapshots)</a:t>
            </a:r>
            <a:br>
              <a:rPr lang="en-US" sz="1800" b="1" dirty="0">
                <a:latin typeface="Agency FB" panose="020B0503020202020204" pitchFamily="34" charset="0"/>
              </a:rPr>
            </a:br>
            <a:r>
              <a:rPr lang="en-US" sz="1800" b="1" dirty="0">
                <a:latin typeface="Agency FB" panose="020B0503020202020204" pitchFamily="34" charset="0"/>
              </a:rPr>
              <a:t>8. Advantages and Limitations</a:t>
            </a:r>
            <a:br>
              <a:rPr lang="en-US" sz="1800" b="1" dirty="0">
                <a:latin typeface="Agency FB" panose="020B0503020202020204" pitchFamily="34" charset="0"/>
              </a:rPr>
            </a:br>
            <a:r>
              <a:rPr lang="en-US" sz="1800" b="1" dirty="0">
                <a:latin typeface="Agency FB" panose="020B0503020202020204" pitchFamily="34" charset="0"/>
              </a:rPr>
              <a:t>9. Future Scope</a:t>
            </a:r>
            <a:br>
              <a:rPr lang="en-US" sz="1800" b="1" dirty="0">
                <a:latin typeface="Agency FB" panose="020B0503020202020204" pitchFamily="34" charset="0"/>
              </a:rPr>
            </a:br>
            <a:r>
              <a:rPr lang="en-US" sz="1800" b="1" dirty="0">
                <a:latin typeface="Agency FB" panose="020B0503020202020204" pitchFamily="34" charset="0"/>
              </a:rPr>
              <a:t>10. Conclusion</a:t>
            </a:r>
            <a:br>
              <a:rPr lang="en-US" sz="1800" b="1" dirty="0">
                <a:latin typeface="Agency FB" panose="020B0503020202020204" pitchFamily="34" charset="0"/>
              </a:rPr>
            </a:br>
            <a:r>
              <a:rPr lang="en-US" sz="1800" b="1" dirty="0">
                <a:latin typeface="Agency FB" panose="020B0503020202020204" pitchFamily="34" charset="0"/>
              </a:rPr>
              <a:t>11. References</a:t>
            </a:r>
            <a:endParaRPr lang="en-IN" sz="1800" b="1" dirty="0">
              <a:latin typeface="Agency FB" panose="020B0503020202020204" pitchFamily="34" charset="0"/>
            </a:endParaRPr>
          </a:p>
        </p:txBody>
      </p:sp>
      <p:pic>
        <p:nvPicPr>
          <p:cNvPr id="41" name="Picture 40">
            <a:extLst>
              <a:ext uri="{FF2B5EF4-FFF2-40B4-BE49-F238E27FC236}">
                <a16:creationId xmlns:a16="http://schemas.microsoft.com/office/drawing/2014/main" id="{37DEDF48-AC7A-04E6-F279-485BF9BD7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DCCED4EA-1789-4444-32C1-39A505F63F6A}"/>
              </a:ext>
            </a:extLst>
          </p:cNvPr>
          <p:cNvSpPr txBox="1"/>
          <p:nvPr/>
        </p:nvSpPr>
        <p:spPr>
          <a:xfrm>
            <a:off x="0" y="6101449"/>
            <a:ext cx="12192000" cy="855875"/>
          </a:xfrm>
          <a:prstGeom prst="rect">
            <a:avLst/>
          </a:prstGeom>
          <a:solidFill>
            <a:schemeClr val="accent6"/>
          </a:solidFill>
        </p:spPr>
        <p:txBody>
          <a:bodyPr wrap="square">
            <a:spAutoFit/>
          </a:bodyPr>
          <a:lstStyle/>
          <a:p>
            <a:pPr algn="ctr">
              <a:lnSpc>
                <a:spcPct val="115000"/>
              </a:lnSpc>
              <a:spcAft>
                <a:spcPts val="800"/>
              </a:spcAft>
              <a:defRPr/>
            </a:pPr>
            <a:r>
              <a:rPr kumimoji="0" lang="en-IN"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70787" y="736306"/>
            <a:ext cx="8697213" cy="610863"/>
          </a:xfrm>
        </p:spPr>
        <p:txBody>
          <a:bodyPr>
            <a:normAutofit/>
          </a:bodyPr>
          <a:lstStyle/>
          <a:p>
            <a:pPr algn="ctr"/>
            <a:r>
              <a:rPr lang="en-US" sz="2800" u="sng" dirty="0"/>
              <a:t>Abstract</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197644" y="2057489"/>
            <a:ext cx="11218502" cy="533311"/>
          </a:xfrm>
        </p:spPr>
        <p:txBody>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Electronic voting machines (EVMs) make voting faster and easier, but they have security and accessibility issues. We need to keep improving them to make elections fair and inclusive for everyone</a:t>
            </a:r>
            <a:r>
              <a:rPr lang="en-US" dirty="0">
                <a:latin typeface="Times New Roman" panose="02020603050405020304" pitchFamily="18" charset="0"/>
                <a:cs typeface="Times New Roman" panose="02020603050405020304" pitchFamily="18" charset="0"/>
              </a:rPr>
              <a:t>.</a:t>
            </a:r>
            <a:endParaRPr lang="en-US" dirty="0"/>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951A182C-964A-90A8-D5B6-A7AF9761F857}"/>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14" name="ECI ： Process of Voting, Virtual Demo, Mx Democracy Gameplay, Lok Sabha Elections 2019">
            <a:hlinkClick r:id="" action="ppaction://media"/>
            <a:extLst>
              <a:ext uri="{FF2B5EF4-FFF2-40B4-BE49-F238E27FC236}">
                <a16:creationId xmlns:a16="http://schemas.microsoft.com/office/drawing/2014/main" id="{2E33F571-EA91-4CB5-B606-C3AADACE1C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82235" y="2590800"/>
            <a:ext cx="5831212" cy="3644243"/>
          </a:xfrm>
          <a:prstGeom prst="rect">
            <a:avLst/>
          </a:prstGeom>
        </p:spPr>
      </p:pic>
      <p:sp>
        <p:nvSpPr>
          <p:cNvPr id="16" name="TextBox 15">
            <a:extLst>
              <a:ext uri="{FF2B5EF4-FFF2-40B4-BE49-F238E27FC236}">
                <a16:creationId xmlns:a16="http://schemas.microsoft.com/office/drawing/2014/main" id="{4A0F3AB4-F26D-4634-B34B-818B5411B664}"/>
              </a:ext>
            </a:extLst>
          </p:cNvPr>
          <p:cNvSpPr txBox="1"/>
          <p:nvPr/>
        </p:nvSpPr>
        <p:spPr>
          <a:xfrm>
            <a:off x="197643" y="2680446"/>
            <a:ext cx="6068687" cy="2339102"/>
          </a:xfrm>
          <a:prstGeom prst="rect">
            <a:avLst/>
          </a:prstGeom>
          <a:noFill/>
        </p:spPr>
        <p:txBody>
          <a:bodyPr wrap="square" rtlCol="0">
            <a:spAutoFit/>
          </a:bodyPr>
          <a:lstStyle/>
          <a:p>
            <a:r>
              <a:rPr lang="en-US" b="1" u="sng" dirty="0">
                <a:solidFill>
                  <a:schemeClr val="bg1"/>
                </a:solidFill>
              </a:rPr>
              <a:t>Process :</a:t>
            </a:r>
          </a:p>
          <a:p>
            <a:r>
              <a:rPr lang="en-US" sz="1400" b="1" u="sng" dirty="0">
                <a:solidFill>
                  <a:schemeClr val="bg1"/>
                </a:solidFill>
              </a:rPr>
              <a:t>step </a:t>
            </a:r>
            <a:r>
              <a:rPr lang="en-US" sz="1400" b="1" dirty="0">
                <a:solidFill>
                  <a:schemeClr val="bg1"/>
                </a:solidFill>
              </a:rPr>
              <a:t>1 </a:t>
            </a:r>
            <a:r>
              <a:rPr lang="en-US" b="1" dirty="0">
                <a:solidFill>
                  <a:schemeClr val="bg1"/>
                </a:solidFill>
              </a:rPr>
              <a:t>-    </a:t>
            </a:r>
            <a:r>
              <a:rPr lang="en-US" dirty="0">
                <a:solidFill>
                  <a:schemeClr val="bg1"/>
                </a:solidFill>
              </a:rPr>
              <a:t>give your personal identity</a:t>
            </a:r>
          </a:p>
          <a:p>
            <a:endParaRPr lang="en-US" sz="1400" dirty="0">
              <a:solidFill>
                <a:schemeClr val="bg1"/>
              </a:solidFill>
            </a:endParaRPr>
          </a:p>
          <a:p>
            <a:r>
              <a:rPr lang="en-US" sz="1400" b="1" u="sng" dirty="0">
                <a:solidFill>
                  <a:schemeClr val="bg1"/>
                </a:solidFill>
              </a:rPr>
              <a:t>Step 2</a:t>
            </a:r>
            <a:r>
              <a:rPr lang="en-US" sz="1400" dirty="0">
                <a:solidFill>
                  <a:schemeClr val="bg1"/>
                </a:solidFill>
              </a:rPr>
              <a:t> -    </a:t>
            </a:r>
            <a:r>
              <a:rPr lang="en-US" sz="1600" dirty="0">
                <a:solidFill>
                  <a:schemeClr val="bg1"/>
                </a:solidFill>
              </a:rPr>
              <a:t>Mark with a strong ink for security purpose for not give                                               .               Vote again</a:t>
            </a:r>
          </a:p>
          <a:p>
            <a:endParaRPr lang="en-US" sz="1600" dirty="0">
              <a:solidFill>
                <a:schemeClr val="bg1"/>
              </a:solidFill>
            </a:endParaRPr>
          </a:p>
          <a:p>
            <a:r>
              <a:rPr lang="en-US" sz="1600" b="1" u="sng" dirty="0">
                <a:solidFill>
                  <a:schemeClr val="bg1"/>
                </a:solidFill>
              </a:rPr>
              <a:t>Step</a:t>
            </a:r>
            <a:r>
              <a:rPr lang="en-US" sz="1600" b="1" dirty="0">
                <a:solidFill>
                  <a:schemeClr val="bg1"/>
                </a:solidFill>
              </a:rPr>
              <a:t> 3 -   </a:t>
            </a:r>
            <a:r>
              <a:rPr lang="en-US" sz="1600" dirty="0">
                <a:solidFill>
                  <a:schemeClr val="bg1"/>
                </a:solidFill>
              </a:rPr>
              <a:t>Give your voting id for verifying you are eligible or not.</a:t>
            </a:r>
          </a:p>
          <a:p>
            <a:endParaRPr lang="en-US" sz="1600" dirty="0">
              <a:solidFill>
                <a:schemeClr val="bg1"/>
              </a:solidFill>
            </a:endParaRPr>
          </a:p>
          <a:p>
            <a:r>
              <a:rPr lang="en-US" sz="1600" dirty="0">
                <a:solidFill>
                  <a:schemeClr val="bg1"/>
                </a:solidFill>
              </a:rPr>
              <a:t>Step 4 -   Give your vote to right candidate and leave</a:t>
            </a:r>
            <a:endParaRPr lang="en-US" sz="1400" dirty="0">
              <a:solidFill>
                <a:schemeClr val="bg1"/>
              </a:solidFill>
            </a:endParaRPr>
          </a:p>
        </p:txBody>
      </p:sp>
    </p:spTree>
    <p:extLst>
      <p:ext uri="{BB962C8B-B14F-4D97-AF65-F5344CB8AC3E}">
        <p14:creationId xmlns:p14="http://schemas.microsoft.com/office/powerpoint/2010/main" val="3912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6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340464" y="595329"/>
            <a:ext cx="8697213" cy="610863"/>
          </a:xfrm>
        </p:spPr>
        <p:txBody>
          <a:bodyPr>
            <a:normAutofit/>
          </a:bodyPr>
          <a:lstStyle/>
          <a:p>
            <a:pPr algn="ctr"/>
            <a:r>
              <a:rPr lang="en-US" sz="2800" u="sng" dirty="0"/>
              <a:t>Introduction: Problem Statement</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1030941" y="2034988"/>
            <a:ext cx="8059271" cy="3049607"/>
          </a:xfrm>
        </p:spPr>
        <p:txBody>
          <a:bodyPr/>
          <a:lstStyle/>
          <a:p>
            <a:r>
              <a:rPr lang="en-US" sz="2400" b="1" u="sng"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Electric voting systems, like Electronic Voting Machines (EVMs), revolutionize voting by replacing paper ballots with digital technology. They promise faster, more efficient elections.</a:t>
            </a:r>
          </a:p>
          <a:p>
            <a:endParaRPr lang="en-US"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Problems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Security Concerns</a:t>
            </a:r>
            <a:r>
              <a:rPr lang="en-US" dirty="0">
                <a:latin typeface="Times New Roman" panose="02020603050405020304" pitchFamily="18" charset="0"/>
                <a:cs typeface="Times New Roman" panose="02020603050405020304" pitchFamily="18" charset="0"/>
              </a:rPr>
              <a:t>: EVMs face risks of hacking or tampering, compromising the integrity of elections.</a:t>
            </a:r>
          </a:p>
          <a:p>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Accessibility Issues</a:t>
            </a:r>
            <a:r>
              <a:rPr lang="en-US" dirty="0">
                <a:latin typeface="Times New Roman" panose="02020603050405020304" pitchFamily="18" charset="0"/>
                <a:cs typeface="Times New Roman" panose="02020603050405020304" pitchFamily="18" charset="0"/>
              </a:rPr>
              <a:t>: Some voters, especially those with disabilities or limited technology access, may struggle to use EVMs effectively, potentially disenfranchising them.</a:t>
            </a: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1</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4" name="Subtitle 2">
            <a:extLst>
              <a:ext uri="{FF2B5EF4-FFF2-40B4-BE49-F238E27FC236}">
                <a16:creationId xmlns:a16="http://schemas.microsoft.com/office/drawing/2014/main" id="{42867045-F10F-C1BC-94D2-06B195FFC447}"/>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2" name="TextBox 1">
            <a:extLst>
              <a:ext uri="{FF2B5EF4-FFF2-40B4-BE49-F238E27FC236}">
                <a16:creationId xmlns:a16="http://schemas.microsoft.com/office/drawing/2014/main" id="{8D5C35F3-7A67-6FD9-D134-E88546B2F1CE}"/>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6" name="Picture 5">
            <a:extLst>
              <a:ext uri="{FF2B5EF4-FFF2-40B4-BE49-F238E27FC236}">
                <a16:creationId xmlns:a16="http://schemas.microsoft.com/office/drawing/2014/main" id="{17718D7F-F790-4372-A249-4D3FA0DE448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78788" y="3806140"/>
            <a:ext cx="1761234" cy="2489744"/>
          </a:xfrm>
          <a:prstGeom prst="rect">
            <a:avLst/>
          </a:prstGeom>
        </p:spPr>
      </p:pic>
      <p:pic>
        <p:nvPicPr>
          <p:cNvPr id="11" name="Picture 10">
            <a:extLst>
              <a:ext uri="{FF2B5EF4-FFF2-40B4-BE49-F238E27FC236}">
                <a16:creationId xmlns:a16="http://schemas.microsoft.com/office/drawing/2014/main" id="{60C351B6-265F-4D0F-A5C3-B2F48F0EF65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215008" y="1484288"/>
            <a:ext cx="2273642" cy="2147662"/>
          </a:xfrm>
          <a:prstGeom prst="rect">
            <a:avLst/>
          </a:prstGeom>
        </p:spPr>
      </p:pic>
    </p:spTree>
    <p:extLst>
      <p:ext uri="{BB962C8B-B14F-4D97-AF65-F5344CB8AC3E}">
        <p14:creationId xmlns:p14="http://schemas.microsoft.com/office/powerpoint/2010/main" val="2607649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747393" y="277522"/>
            <a:ext cx="8697213" cy="610863"/>
          </a:xfrm>
        </p:spPr>
        <p:txBody>
          <a:bodyPr>
            <a:normAutofit/>
          </a:bodyPr>
          <a:lstStyle/>
          <a:p>
            <a:pPr algn="ctr"/>
            <a:r>
              <a:rPr lang="en-US" sz="2800" u="sng" dirty="0"/>
              <a:t>Objectives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2</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4" name="Subtitle 2">
            <a:extLst>
              <a:ext uri="{FF2B5EF4-FFF2-40B4-BE49-F238E27FC236}">
                <a16:creationId xmlns:a16="http://schemas.microsoft.com/office/drawing/2014/main" id="{42867045-F10F-C1BC-94D2-06B195FFC447}"/>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2" name="TextBox 1">
            <a:extLst>
              <a:ext uri="{FF2B5EF4-FFF2-40B4-BE49-F238E27FC236}">
                <a16:creationId xmlns:a16="http://schemas.microsoft.com/office/drawing/2014/main" id="{0042B5B0-AB24-61AC-25D3-800B68E4DA5A}"/>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
        <p:nvSpPr>
          <p:cNvPr id="9" name="Rectangle 4">
            <a:extLst>
              <a:ext uri="{FF2B5EF4-FFF2-40B4-BE49-F238E27FC236}">
                <a16:creationId xmlns:a16="http://schemas.microsoft.com/office/drawing/2014/main" id="{42874136-CE32-49B6-B839-73038F99DF3B}"/>
              </a:ext>
            </a:extLst>
          </p:cNvPr>
          <p:cNvSpPr>
            <a:spLocks noChangeArrowheads="1"/>
          </p:cNvSpPr>
          <p:nvPr/>
        </p:nvSpPr>
        <p:spPr bwMode="auto">
          <a:xfrm>
            <a:off x="0" y="0"/>
            <a:ext cx="4762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EEC5BD27-416D-4144-BEA1-16854D19B6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5020" y="388362"/>
            <a:ext cx="4031916" cy="1570603"/>
          </a:xfrm>
          <a:prstGeom prst="rect">
            <a:avLst/>
          </a:prstGeom>
        </p:spPr>
      </p:pic>
      <p:sp>
        <p:nvSpPr>
          <p:cNvPr id="4" name="TextBox 3">
            <a:extLst>
              <a:ext uri="{FF2B5EF4-FFF2-40B4-BE49-F238E27FC236}">
                <a16:creationId xmlns:a16="http://schemas.microsoft.com/office/drawing/2014/main" id="{21118AEE-47C9-4160-A013-DEA5E40062FA}"/>
              </a:ext>
            </a:extLst>
          </p:cNvPr>
          <p:cNvSpPr txBox="1"/>
          <p:nvPr/>
        </p:nvSpPr>
        <p:spPr>
          <a:xfrm>
            <a:off x="578553" y="2069805"/>
            <a:ext cx="10928382" cy="2308324"/>
          </a:xfrm>
          <a:prstGeom prst="rect">
            <a:avLst/>
          </a:prstGeom>
          <a:noFill/>
        </p:spPr>
        <p:txBody>
          <a:bodyPr wrap="square" rtlCol="0">
            <a:spAutoFit/>
          </a:bodyPr>
          <a:lstStyle/>
          <a:p>
            <a:pPr marL="400050" indent="-400050">
              <a:buFont typeface="+mj-lt"/>
              <a:buAutoNum type="romanUcPeriod"/>
            </a:pPr>
            <a:r>
              <a:rPr lang="en-US" sz="1600" dirty="0">
                <a:solidFill>
                  <a:schemeClr val="bg1"/>
                </a:solidFill>
              </a:rPr>
              <a:t>First of all  a single has the power to change the result of election so we have to make the voting machine with zero error</a:t>
            </a:r>
          </a:p>
          <a:p>
            <a:pPr marL="400050" indent="-400050">
              <a:buFont typeface="+mj-lt"/>
              <a:buAutoNum type="romanUcPeriod"/>
            </a:pPr>
            <a:endParaRPr lang="en-US" sz="1600" dirty="0">
              <a:solidFill>
                <a:schemeClr val="bg1"/>
              </a:solidFill>
            </a:endParaRPr>
          </a:p>
          <a:p>
            <a:pPr marL="400050" indent="-400050">
              <a:buFont typeface="+mj-lt"/>
              <a:buAutoNum type="romanUcPeriod"/>
            </a:pPr>
            <a:r>
              <a:rPr lang="en-US" sz="1600" dirty="0">
                <a:solidFill>
                  <a:schemeClr val="bg1"/>
                </a:solidFill>
              </a:rPr>
              <a:t>All vote should be counted and invisible for others </a:t>
            </a:r>
          </a:p>
          <a:p>
            <a:pPr marL="400050" indent="-400050">
              <a:buFont typeface="+mj-lt"/>
              <a:buAutoNum type="romanUcPeriod"/>
            </a:pPr>
            <a:endParaRPr lang="en-US" sz="1600" dirty="0">
              <a:solidFill>
                <a:schemeClr val="bg1"/>
              </a:solidFill>
            </a:endParaRPr>
          </a:p>
          <a:p>
            <a:pPr marL="400050" indent="-400050">
              <a:buFont typeface="+mj-lt"/>
              <a:buAutoNum type="romanUcPeriod"/>
            </a:pPr>
            <a:r>
              <a:rPr lang="en-US" sz="1600" dirty="0">
                <a:solidFill>
                  <a:schemeClr val="bg1"/>
                </a:solidFill>
              </a:rPr>
              <a:t> In this we are going to make our model which carries the candidate identity / Name  and their symbols </a:t>
            </a:r>
          </a:p>
          <a:p>
            <a:pPr marL="400050" indent="-400050">
              <a:buFont typeface="+mj-lt"/>
              <a:buAutoNum type="romanUcPeriod"/>
            </a:pPr>
            <a:endParaRPr lang="en-US" sz="1600" dirty="0">
              <a:solidFill>
                <a:schemeClr val="bg1"/>
              </a:solidFill>
            </a:endParaRPr>
          </a:p>
          <a:p>
            <a:pPr marL="400050" indent="-400050">
              <a:buFont typeface="+mj-lt"/>
              <a:buAutoNum type="romanUcPeriod"/>
            </a:pPr>
            <a:r>
              <a:rPr lang="en-US" sz="1600" dirty="0">
                <a:solidFill>
                  <a:schemeClr val="bg1"/>
                </a:solidFill>
              </a:rPr>
              <a:t> we have to separated some functional part from main function which give us the quicker response </a:t>
            </a:r>
          </a:p>
          <a:p>
            <a:pPr marL="400050" indent="-400050">
              <a:buFont typeface="+mj-lt"/>
              <a:buAutoNum type="romanUcPeriod"/>
            </a:pPr>
            <a:endParaRPr lang="en-US" sz="1600" dirty="0">
              <a:solidFill>
                <a:schemeClr val="bg1"/>
              </a:solidFill>
            </a:endParaRPr>
          </a:p>
          <a:p>
            <a:pPr marL="400050" indent="-400050">
              <a:buFont typeface="+mj-lt"/>
              <a:buAutoNum type="romanUcPeriod"/>
            </a:pPr>
            <a:endParaRPr lang="en-US" sz="1600" dirty="0">
              <a:solidFill>
                <a:schemeClr val="bg1"/>
              </a:solidFill>
            </a:endParaRPr>
          </a:p>
        </p:txBody>
      </p:sp>
    </p:spTree>
    <p:extLst>
      <p:ext uri="{BB962C8B-B14F-4D97-AF65-F5344CB8AC3E}">
        <p14:creationId xmlns:p14="http://schemas.microsoft.com/office/powerpoint/2010/main" val="108714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55518" y="387926"/>
            <a:ext cx="8697213" cy="610863"/>
          </a:xfrm>
        </p:spPr>
        <p:txBody>
          <a:bodyPr>
            <a:normAutofit/>
          </a:bodyPr>
          <a:lstStyle/>
          <a:p>
            <a:pPr algn="ctr"/>
            <a:r>
              <a:rPr lang="en-US" sz="2800" u="sng" dirty="0"/>
              <a:t>Hardware and Software Requirements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1039905" y="1990165"/>
            <a:ext cx="10376239" cy="3094431"/>
          </a:xfrm>
        </p:spPr>
        <p:txBody>
          <a:bodyPr/>
          <a:lstStyle/>
          <a:p>
            <a:r>
              <a:rPr lang="en-US" sz="1800" b="1" u="sng" dirty="0"/>
              <a:t>Hardware:</a:t>
            </a:r>
          </a:p>
          <a:p>
            <a:pPr marL="285750" indent="-285750">
              <a:buFont typeface="Arial" panose="020B0604020202020204" pitchFamily="34" charset="0"/>
              <a:buChar char="•"/>
            </a:pPr>
            <a:r>
              <a:rPr lang="en-US" dirty="0"/>
              <a:t>Devices</a:t>
            </a:r>
          </a:p>
          <a:p>
            <a:pPr marL="285750" indent="-285750">
              <a:buFont typeface="Arial" panose="020B0604020202020204" pitchFamily="34" charset="0"/>
              <a:buChar char="•"/>
            </a:pPr>
            <a:r>
              <a:rPr lang="en-US" dirty="0"/>
              <a:t>Processor -  minimum 2.4 </a:t>
            </a:r>
            <a:r>
              <a:rPr lang="en-US" dirty="0" err="1"/>
              <a:t>Gh</a:t>
            </a:r>
            <a:r>
              <a:rPr lang="en-US" dirty="0"/>
              <a:t> intel i3 8</a:t>
            </a:r>
            <a:r>
              <a:rPr lang="en-US" baseline="30000" dirty="0"/>
              <a:t>th</a:t>
            </a:r>
            <a:r>
              <a:rPr lang="en-US" dirty="0"/>
              <a:t> gen /</a:t>
            </a:r>
            <a:r>
              <a:rPr lang="en-US" dirty="0" err="1"/>
              <a:t>Rygen</a:t>
            </a:r>
            <a:r>
              <a:rPr lang="en-US" dirty="0"/>
              <a:t> 3450 </a:t>
            </a:r>
          </a:p>
          <a:p>
            <a:pPr marL="285750" indent="-285750">
              <a:buFont typeface="Arial" panose="020B0604020202020204" pitchFamily="34" charset="0"/>
              <a:buChar char="•"/>
            </a:pPr>
            <a:r>
              <a:rPr lang="en-US" dirty="0"/>
              <a:t>Memory – 256gb NVME , SSD </a:t>
            </a:r>
          </a:p>
          <a:p>
            <a:pPr marL="285750" indent="-285750">
              <a:buFont typeface="Arial" panose="020B0604020202020204" pitchFamily="34" charset="0"/>
              <a:buChar char="•"/>
            </a:pPr>
            <a:r>
              <a:rPr lang="en-US" dirty="0"/>
              <a:t>Power Supply</a:t>
            </a:r>
          </a:p>
          <a:p>
            <a:r>
              <a:rPr lang="en-US" sz="1800" b="1" u="sng" dirty="0"/>
              <a:t>Software:</a:t>
            </a:r>
            <a:endParaRPr lang="en-US" dirty="0"/>
          </a:p>
          <a:p>
            <a:pPr marL="285750" indent="-285750">
              <a:buFont typeface="Arial" panose="020B0604020202020204" pitchFamily="34" charset="0"/>
              <a:buChar char="•"/>
            </a:pPr>
            <a:r>
              <a:rPr lang="en-US" dirty="0"/>
              <a:t>Dev </a:t>
            </a:r>
            <a:r>
              <a:rPr lang="en-US" dirty="0" err="1"/>
              <a:t>c++</a:t>
            </a:r>
            <a:r>
              <a:rPr lang="en-US" dirty="0"/>
              <a:t> </a:t>
            </a:r>
          </a:p>
          <a:p>
            <a:pPr marL="285750" indent="-285750">
              <a:buFont typeface="Arial" panose="020B0604020202020204" pitchFamily="34" charset="0"/>
              <a:buChar char="•"/>
            </a:pPr>
            <a:r>
              <a:rPr lang="en-US" dirty="0"/>
              <a:t>Control panel</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3</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5C5B1EC2-F0E1-B337-1022-C460D18D7F29}"/>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6" name="TextBox 5">
            <a:extLst>
              <a:ext uri="{FF2B5EF4-FFF2-40B4-BE49-F238E27FC236}">
                <a16:creationId xmlns:a16="http://schemas.microsoft.com/office/drawing/2014/main" id="{26A53210-3EF2-F8AC-CC15-724D5ECD1821}"/>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12" name="Picture 11">
            <a:extLst>
              <a:ext uri="{FF2B5EF4-FFF2-40B4-BE49-F238E27FC236}">
                <a16:creationId xmlns:a16="http://schemas.microsoft.com/office/drawing/2014/main" id="{E9354285-17B5-4509-B75D-B9564415528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4069" y="252871"/>
            <a:ext cx="1982897" cy="1491835"/>
          </a:xfrm>
          <a:prstGeom prst="rect">
            <a:avLst/>
          </a:prstGeom>
        </p:spPr>
      </p:pic>
      <p:pic>
        <p:nvPicPr>
          <p:cNvPr id="20" name="Picture 19">
            <a:extLst>
              <a:ext uri="{FF2B5EF4-FFF2-40B4-BE49-F238E27FC236}">
                <a16:creationId xmlns:a16="http://schemas.microsoft.com/office/drawing/2014/main" id="{BAD9FFE7-DE60-4975-AD4E-FAEA4C72207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1147921"/>
            <a:ext cx="2825184" cy="1491835"/>
          </a:xfrm>
          <a:prstGeom prst="rect">
            <a:avLst/>
          </a:prstGeom>
        </p:spPr>
      </p:pic>
      <p:pic>
        <p:nvPicPr>
          <p:cNvPr id="23" name="Picture 22">
            <a:extLst>
              <a:ext uri="{FF2B5EF4-FFF2-40B4-BE49-F238E27FC236}">
                <a16:creationId xmlns:a16="http://schemas.microsoft.com/office/drawing/2014/main" id="{E712DA98-C83B-4795-88DF-1F30B3FA15E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995976" y="1133845"/>
            <a:ext cx="2542679" cy="1505912"/>
          </a:xfrm>
          <a:prstGeom prst="rect">
            <a:avLst/>
          </a:prstGeom>
        </p:spPr>
      </p:pic>
    </p:spTree>
    <p:extLst>
      <p:ext uri="{BB962C8B-B14F-4D97-AF65-F5344CB8AC3E}">
        <p14:creationId xmlns:p14="http://schemas.microsoft.com/office/powerpoint/2010/main" val="173488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55518" y="387926"/>
            <a:ext cx="8697213" cy="610863"/>
          </a:xfrm>
        </p:spPr>
        <p:txBody>
          <a:bodyPr>
            <a:normAutofit/>
          </a:bodyPr>
          <a:lstStyle/>
          <a:p>
            <a:pPr algn="ctr"/>
            <a:r>
              <a:rPr lang="en-US" sz="2800" u="sng" dirty="0"/>
              <a:t>Design(Logic Used) </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9463" y="1559859"/>
            <a:ext cx="9215478" cy="3524736"/>
          </a:xfrm>
        </p:spPr>
        <p:txBody>
          <a:bodyPr/>
          <a:lstStyle/>
          <a:p>
            <a:r>
              <a:rPr lang="en-US" sz="2400" b="1" i="1" u="sng" dirty="0"/>
              <a:t>Initialization</a:t>
            </a:r>
          </a:p>
          <a:p>
            <a:pPr marL="342900" indent="-342900">
              <a:buFont typeface="+mj-lt"/>
              <a:buAutoNum type="arabicPeriod"/>
            </a:pPr>
            <a:r>
              <a:rPr lang="en-US" dirty="0"/>
              <a:t>First we consider the algorithm of our model which based upon the voting machine using the accessible terminal</a:t>
            </a:r>
          </a:p>
          <a:p>
            <a:pPr marL="342900" indent="-342900">
              <a:buFont typeface="+mj-lt"/>
              <a:buAutoNum type="arabicPeriod"/>
            </a:pPr>
            <a:r>
              <a:rPr lang="en-US" dirty="0"/>
              <a:t>We separated the major segment part of the code to different function like – get votes and print votes </a:t>
            </a:r>
          </a:p>
          <a:p>
            <a:pPr marL="342900" indent="-342900">
              <a:buFont typeface="+mj-lt"/>
              <a:buAutoNum type="arabicPeriod"/>
            </a:pPr>
            <a:r>
              <a:rPr lang="en-US" dirty="0"/>
              <a:t>Get vote consist with input data that asking how much candidate should be there , how many voter include in this election , what are the symbols and </a:t>
            </a:r>
            <a:r>
              <a:rPr lang="en-US" dirty="0" err="1"/>
              <a:t>getch</a:t>
            </a:r>
            <a:r>
              <a:rPr lang="en-US" dirty="0"/>
              <a:t>() - ‘0’ which make particular stability of this system </a:t>
            </a:r>
          </a:p>
          <a:p>
            <a:r>
              <a:rPr lang="en-US" sz="2000" b="1" i="1" u="sng" dirty="0"/>
              <a:t>Calculation:</a:t>
            </a:r>
          </a:p>
          <a:p>
            <a:pPr marL="285750" indent="-285750">
              <a:buFont typeface="Arial" panose="020B0604020202020204" pitchFamily="34" charset="0"/>
              <a:buChar char="•"/>
            </a:pPr>
            <a:r>
              <a:rPr lang="en-US" dirty="0"/>
              <a:t>Lets focusing the major part of voting system – printing vote function</a:t>
            </a:r>
          </a:p>
          <a:p>
            <a:pPr marL="342900" indent="-342900">
              <a:buFont typeface="+mj-lt"/>
              <a:buAutoNum type="arabicPeriod"/>
            </a:pPr>
            <a:r>
              <a:rPr lang="en-US" dirty="0"/>
              <a:t>In this function the input data are calculated with contain candidates total votes</a:t>
            </a:r>
          </a:p>
          <a:p>
            <a:pPr marL="342900" indent="-342900">
              <a:buFont typeface="+mj-lt"/>
              <a:buAutoNum type="arabicPeriod"/>
            </a:pPr>
            <a:r>
              <a:rPr lang="en-US" dirty="0"/>
              <a:t>Using if else condition we can determine there will be a winner or there is tie between the candidates</a:t>
            </a:r>
          </a:p>
          <a:p>
            <a:r>
              <a:rPr lang="en-US" sz="2000" b="1" i="1" u="sng" dirty="0"/>
              <a:t>Body part </a:t>
            </a:r>
          </a:p>
          <a:p>
            <a:pPr marL="285750" indent="-285750">
              <a:buFont typeface="Arial" panose="020B0604020202020204" pitchFamily="34" charset="0"/>
              <a:buChar char="•"/>
            </a:pPr>
            <a:r>
              <a:rPr lang="en-US" dirty="0"/>
              <a:t>We put all the function to main functions by function calling and add some design the model to look cool in the terminal</a:t>
            </a:r>
          </a:p>
          <a:p>
            <a:pPr marL="285750" indent="-285750">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009" y="6543964"/>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4</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DC973FCC-156C-E1BC-D793-E77F43AF0738}"/>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6" name="TextBox 5">
            <a:extLst>
              <a:ext uri="{FF2B5EF4-FFF2-40B4-BE49-F238E27FC236}">
                <a16:creationId xmlns:a16="http://schemas.microsoft.com/office/drawing/2014/main" id="{233FA719-F06B-D890-847A-662AEBA788E4}"/>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spTree>
    <p:extLst>
      <p:ext uri="{BB962C8B-B14F-4D97-AF65-F5344CB8AC3E}">
        <p14:creationId xmlns:p14="http://schemas.microsoft.com/office/powerpoint/2010/main" val="311255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835715" y="65313"/>
            <a:ext cx="8697213" cy="610863"/>
          </a:xfrm>
        </p:spPr>
        <p:txBody>
          <a:bodyPr>
            <a:normAutofit/>
          </a:bodyPr>
          <a:lstStyle/>
          <a:p>
            <a:pPr algn="ctr"/>
            <a:r>
              <a:rPr lang="en-US" sz="2800" u="sng" dirty="0"/>
              <a:t>Code Samples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10463646" cy="2795232"/>
          </a:xfrm>
        </p:spPr>
        <p:txBody>
          <a:bodyPr/>
          <a:lstStyle/>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5</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871F1AC3-29DF-EE85-D25F-F8B7C5822ED0}"/>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a:t>
            </a:r>
          </a:p>
        </p:txBody>
      </p:sp>
      <p:sp>
        <p:nvSpPr>
          <p:cNvPr id="6" name="TextBox 5">
            <a:extLst>
              <a:ext uri="{FF2B5EF4-FFF2-40B4-BE49-F238E27FC236}">
                <a16:creationId xmlns:a16="http://schemas.microsoft.com/office/drawing/2014/main" id="{3CF10B01-4C06-6261-F58E-B9A176432511}"/>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8" name="Picture 7">
            <a:extLst>
              <a:ext uri="{FF2B5EF4-FFF2-40B4-BE49-F238E27FC236}">
                <a16:creationId xmlns:a16="http://schemas.microsoft.com/office/drawing/2014/main" id="{19900785-1D3F-4E86-996C-F8FD33C91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72" y="1074829"/>
            <a:ext cx="5351433" cy="5395245"/>
          </a:xfrm>
          <a:prstGeom prst="rect">
            <a:avLst/>
          </a:prstGeom>
        </p:spPr>
      </p:pic>
      <p:pic>
        <p:nvPicPr>
          <p:cNvPr id="11" name="Picture 10">
            <a:extLst>
              <a:ext uri="{FF2B5EF4-FFF2-40B4-BE49-F238E27FC236}">
                <a16:creationId xmlns:a16="http://schemas.microsoft.com/office/drawing/2014/main" id="{138BA8DE-5BC5-4927-8CC3-DD88D8FF9B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934" y="788894"/>
            <a:ext cx="6041862" cy="2640106"/>
          </a:xfrm>
          <a:prstGeom prst="rect">
            <a:avLst/>
          </a:prstGeom>
        </p:spPr>
      </p:pic>
      <p:pic>
        <p:nvPicPr>
          <p:cNvPr id="13" name="Picture 12">
            <a:extLst>
              <a:ext uri="{FF2B5EF4-FFF2-40B4-BE49-F238E27FC236}">
                <a16:creationId xmlns:a16="http://schemas.microsoft.com/office/drawing/2014/main" id="{1156BA0F-668A-4264-8F94-FD0D83B7F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2934" y="2788024"/>
            <a:ext cx="6041862" cy="3682050"/>
          </a:xfrm>
          <a:prstGeom prst="rect">
            <a:avLst/>
          </a:prstGeom>
        </p:spPr>
      </p:pic>
      <p:graphicFrame>
        <p:nvGraphicFramePr>
          <p:cNvPr id="2" name="Object 1">
            <a:extLst>
              <a:ext uri="{FF2B5EF4-FFF2-40B4-BE49-F238E27FC236}">
                <a16:creationId xmlns:a16="http://schemas.microsoft.com/office/drawing/2014/main" id="{368FD21B-CCAE-4B44-9948-3F8A7D7DDB4B}"/>
              </a:ext>
            </a:extLst>
          </p:cNvPr>
          <p:cNvGraphicFramePr>
            <a:graphicFrameLocks noChangeAspect="1"/>
          </p:cNvGraphicFramePr>
          <p:nvPr>
            <p:extLst>
              <p:ext uri="{D42A27DB-BD31-4B8C-83A1-F6EECF244321}">
                <p14:modId xmlns:p14="http://schemas.microsoft.com/office/powerpoint/2010/main" val="3440526654"/>
              </p:ext>
            </p:extLst>
          </p:nvPr>
        </p:nvGraphicFramePr>
        <p:xfrm>
          <a:off x="10465886" y="5770274"/>
          <a:ext cx="914400" cy="792163"/>
        </p:xfrm>
        <a:graphic>
          <a:graphicData uri="http://schemas.openxmlformats.org/presentationml/2006/ole">
            <mc:AlternateContent xmlns:mc="http://schemas.openxmlformats.org/markup-compatibility/2006">
              <mc:Choice xmlns:v="urn:schemas-microsoft-com:vml" Requires="v">
                <p:oleObj spid="_x0000_s1036" name="Packager Shell Object" showAsIcon="1" r:id="rId7" imgW="914400" imgH="792417" progId="Package">
                  <p:embed/>
                </p:oleObj>
              </mc:Choice>
              <mc:Fallback>
                <p:oleObj name="Packager Shell Object" showAsIcon="1" r:id="rId7" imgW="914400" imgH="792417" progId="Package">
                  <p:embed/>
                  <p:pic>
                    <p:nvPicPr>
                      <p:cNvPr id="0" name=""/>
                      <p:cNvPicPr/>
                      <p:nvPr/>
                    </p:nvPicPr>
                    <p:blipFill>
                      <a:blip r:embed="rId8"/>
                      <a:stretch>
                        <a:fillRect/>
                      </a:stretch>
                    </p:blipFill>
                    <p:spPr>
                      <a:xfrm>
                        <a:off x="10465886" y="577027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5303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1955518" y="387926"/>
            <a:ext cx="8697213" cy="610863"/>
          </a:xfrm>
        </p:spPr>
        <p:txBody>
          <a:bodyPr>
            <a:normAutofit/>
          </a:bodyPr>
          <a:lstStyle/>
          <a:p>
            <a:pPr algn="ctr"/>
            <a:r>
              <a:rPr lang="en-US" sz="2800" u="sng" dirty="0"/>
              <a:t>Result/Output (Snapshots)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10463646" cy="2795232"/>
          </a:xfrm>
        </p:spPr>
        <p:txBody>
          <a:bodyPr/>
          <a:lstStyle/>
          <a:p>
            <a:r>
              <a:rPr lang="en-US" dirty="0">
                <a:latin typeface="Times New Roman" panose="02020603050405020304" pitchFamily="18" charset="0"/>
                <a:cs typeface="Times New Roman" panose="02020603050405020304" pitchFamily="18" charset="0"/>
              </a:rPr>
              <a:t>Profits are up, and losses are down! We are very proud of the progress our team has made. Today we’ll review our wins and losses from last year and give you an overview of what you can expect for next year.</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87672" y="6562437"/>
            <a:ext cx="219941" cy="240146"/>
          </a:xfrm>
          <a:solidFill>
            <a:schemeClr val="accent2">
              <a:lumMod val="75000"/>
            </a:schemeClr>
          </a:solidFill>
        </p:spPr>
        <p:txBody>
          <a:bodyPr/>
          <a:lstStyle/>
          <a:p>
            <a:pPr algn="ctr"/>
            <a:r>
              <a:rPr lang="en-US" sz="2000" b="1" dirty="0">
                <a:latin typeface="Aharoni" panose="02010803020104030203" pitchFamily="2" charset="-79"/>
                <a:cs typeface="Aharoni" panose="02010803020104030203" pitchFamily="2" charset="-79"/>
              </a:rPr>
              <a:t>6</a:t>
            </a:r>
          </a:p>
        </p:txBody>
      </p:sp>
      <p:pic>
        <p:nvPicPr>
          <p:cNvPr id="10" name="Picture 9">
            <a:extLst>
              <a:ext uri="{FF2B5EF4-FFF2-40B4-BE49-F238E27FC236}">
                <a16:creationId xmlns:a16="http://schemas.microsoft.com/office/drawing/2014/main" id="{B2654F74-7CF6-DBB8-0BB1-947ED5D15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3" y="175490"/>
            <a:ext cx="761820" cy="7128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Subtitle 2">
            <a:extLst>
              <a:ext uri="{FF2B5EF4-FFF2-40B4-BE49-F238E27FC236}">
                <a16:creationId xmlns:a16="http://schemas.microsoft.com/office/drawing/2014/main" id="{3BADE28D-9A93-030C-3578-FB9391E40ACD}"/>
              </a:ext>
            </a:extLst>
          </p:cNvPr>
          <p:cNvSpPr txBox="1">
            <a:spLocks/>
          </p:cNvSpPr>
          <p:nvPr/>
        </p:nvSpPr>
        <p:spPr>
          <a:xfrm>
            <a:off x="578553" y="6470074"/>
            <a:ext cx="11034894" cy="387926"/>
          </a:xfrm>
          <a:prstGeom prst="rect">
            <a:avLst/>
          </a:prstGeom>
          <a:solidFill>
            <a:schemeClr val="tx2"/>
          </a:solidFill>
        </p:spPr>
        <p:txBody>
          <a:bodyPr vert="horz" lIns="91440" tIns="45720" rIns="91440" bIns="4572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000" kern="1200" baseline="0">
                <a:solidFill>
                  <a:schemeClr val="bg2"/>
                </a:solidFill>
                <a:latin typeface="+mn-lt"/>
                <a:ea typeface="+mn-ea"/>
                <a:cs typeface="+mn-cs"/>
              </a:defRPr>
            </a:lvl1pPr>
            <a:lvl2pPr marL="457200" indent="0" algn="ctr" defTabSz="914400" rtl="0" eaLnBrk="1" latinLnBrk="0" hangingPunct="1">
              <a:lnSpc>
                <a:spcPct val="111000"/>
              </a:lnSpc>
              <a:spcBef>
                <a:spcPts val="930"/>
              </a:spcBef>
              <a:buFont typeface="Corbel" panose="020B0503020204020204" pitchFamily="34" charset="0"/>
              <a:buNone/>
              <a:defRPr sz="2000" kern="1200">
                <a:solidFill>
                  <a:schemeClr val="tx2">
                    <a:lumMod val="75000"/>
                    <a:lumOff val="25000"/>
                  </a:schemeClr>
                </a:solidFill>
                <a:latin typeface="+mn-lt"/>
                <a:ea typeface="+mn-ea"/>
                <a:cs typeface="+mn-cs"/>
              </a:defRPr>
            </a:lvl2pPr>
            <a:lvl3pPr marL="914400" indent="0" algn="ctr" defTabSz="914400" rtl="0" eaLnBrk="1" latinLnBrk="0" hangingPunct="1">
              <a:lnSpc>
                <a:spcPct val="111000"/>
              </a:lnSpc>
              <a:spcBef>
                <a:spcPts val="930"/>
              </a:spcBef>
              <a:buFont typeface="Corbel" panose="020B0503020204020204" pitchFamily="34" charset="0"/>
              <a:buNone/>
              <a:defRPr sz="1800" i="1" kern="1200">
                <a:solidFill>
                  <a:schemeClr val="tx2">
                    <a:lumMod val="75000"/>
                    <a:lumOff val="25000"/>
                  </a:schemeClr>
                </a:solidFill>
                <a:latin typeface="+mn-lt"/>
                <a:ea typeface="+mn-ea"/>
                <a:cs typeface="+mn-cs"/>
              </a:defRPr>
            </a:lvl3pPr>
            <a:lvl4pPr marL="1371600" indent="0" algn="ctr" defTabSz="914400" rtl="0" eaLnBrk="1" latinLnBrk="0" hangingPunct="1">
              <a:lnSpc>
                <a:spcPct val="111000"/>
              </a:lnSpc>
              <a:spcBef>
                <a:spcPts val="930"/>
              </a:spcBef>
              <a:buFont typeface="Corbel" panose="020B0503020204020204" pitchFamily="34" charset="0"/>
              <a:buNone/>
              <a:defRPr sz="1600" kern="1200">
                <a:solidFill>
                  <a:schemeClr val="tx2">
                    <a:lumMod val="75000"/>
                    <a:lumOff val="25000"/>
                  </a:schemeClr>
                </a:solidFill>
                <a:latin typeface="+mn-lt"/>
                <a:ea typeface="+mn-ea"/>
                <a:cs typeface="+mn-cs"/>
              </a:defRPr>
            </a:lvl4pPr>
            <a:lvl5pPr marL="1828800" indent="0" algn="ctr" defTabSz="914400" rtl="0" eaLnBrk="1" latinLnBrk="0" hangingPunct="1">
              <a:lnSpc>
                <a:spcPct val="111000"/>
              </a:lnSpc>
              <a:spcBef>
                <a:spcPts val="930"/>
              </a:spcBef>
              <a:buFont typeface="Corbel" panose="020B0503020204020204" pitchFamily="34" charset="0"/>
              <a:buNone/>
              <a:defRPr sz="1600" i="1" kern="1200">
                <a:solidFill>
                  <a:schemeClr val="tx2">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marL="0" marR="0" lvl="0" indent="0" defTabSz="914400" rtl="0" eaLnBrk="1" fontAlgn="auto" latinLnBrk="0" hangingPunct="1">
              <a:lnSpc>
                <a:spcPct val="130000"/>
              </a:lnSpc>
              <a:spcBef>
                <a:spcPts val="930"/>
              </a:spcBef>
              <a:spcAft>
                <a:spcPts val="0"/>
              </a:spcAft>
              <a:buClrTx/>
              <a:buSzTx/>
              <a:buFont typeface="Corbel" panose="020B0503020204020204" pitchFamily="34" charset="0"/>
              <a:buNone/>
              <a:tabLst/>
              <a:defRPr/>
            </a:pP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Presented By: Mr. Name – Pratik </a:t>
            </a:r>
            <a:r>
              <a:rPr kumimoji="0" lang="en-US" sz="1600" b="1" i="0" u="none" strike="noStrike" kern="1200" cap="none" spc="0" normalizeH="0" baseline="0" noProof="0" dirty="0" err="1">
                <a:ln>
                  <a:noFill/>
                </a:ln>
                <a:solidFill>
                  <a:schemeClr val="bg1"/>
                </a:solidFill>
                <a:effectLst/>
                <a:uLnTx/>
                <a:uFillTx/>
                <a:latin typeface="Bahnschrift SemiBold SemiConden" panose="020B0502040204020203" pitchFamily="34" charset="0"/>
                <a:ea typeface="+mn-ea"/>
                <a:cs typeface="+mn-cs"/>
              </a:rPr>
              <a:t>kumar</a:t>
            </a:r>
            <a:r>
              <a:rPr kumimoji="0" lang="en-US" sz="1600" b="1" i="0" u="none" strike="noStrike" kern="1200" cap="none" spc="0" normalizeH="0" baseline="0" noProof="0" dirty="0">
                <a:ln>
                  <a:noFill/>
                </a:ln>
                <a:solidFill>
                  <a:schemeClr val="bg1"/>
                </a:solidFill>
                <a:effectLst/>
                <a:uLnTx/>
                <a:uFillTx/>
                <a:latin typeface="Bahnschrift SemiBold SemiConden" panose="020B0502040204020203" pitchFamily="34" charset="0"/>
                <a:ea typeface="+mn-ea"/>
                <a:cs typeface="+mn-cs"/>
              </a:rPr>
              <a:t> dash                                                                           Registration No: 230301120095 </a:t>
            </a:r>
          </a:p>
        </p:txBody>
      </p:sp>
      <p:sp>
        <p:nvSpPr>
          <p:cNvPr id="6" name="TextBox 5">
            <a:extLst>
              <a:ext uri="{FF2B5EF4-FFF2-40B4-BE49-F238E27FC236}">
                <a16:creationId xmlns:a16="http://schemas.microsoft.com/office/drawing/2014/main" id="{62AE99F1-69F4-C150-3DB0-B59C82BB89EC}"/>
              </a:ext>
            </a:extLst>
          </p:cNvPr>
          <p:cNvSpPr txBox="1"/>
          <p:nvPr/>
        </p:nvSpPr>
        <p:spPr>
          <a:xfrm rot="16200000">
            <a:off x="8477495" y="3127011"/>
            <a:ext cx="6866940" cy="595035"/>
          </a:xfrm>
          <a:prstGeom prst="rect">
            <a:avLst/>
          </a:prstGeom>
          <a:solidFill>
            <a:schemeClr val="accent6"/>
          </a:solidFill>
        </p:spPr>
        <p:txBody>
          <a:bodyPr wrap="square">
            <a:spAutoFit/>
          </a:bodyPr>
          <a:lstStyle/>
          <a:p>
            <a:pPr algn="ctr">
              <a:lnSpc>
                <a:spcPct val="115000"/>
              </a:lnSpc>
              <a:spcAft>
                <a:spcPts val="800"/>
              </a:spcAft>
              <a:defRPr/>
            </a:pPr>
            <a:r>
              <a:rPr kumimoji="0" lang="en-IN" sz="11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DEPARTMENT OF COMPUTER SCIENCE &amp; ENGINEERING</a:t>
            </a:r>
          </a:p>
          <a:p>
            <a:pPr marL="0" marR="0" lvl="0" indent="0" algn="ctr" defTabSz="457200" rtl="0" eaLnBrk="1" fontAlgn="auto" latinLnBrk="0" hangingPunct="1">
              <a:lnSpc>
                <a:spcPct val="115000"/>
              </a:lnSpc>
              <a:spcBef>
                <a:spcPts val="0"/>
              </a:spcBef>
              <a:spcAft>
                <a:spcPts val="80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haroni" panose="02010803020104030203" pitchFamily="2" charset="-79"/>
                <a:ea typeface="Calibri" panose="020F0502020204030204" pitchFamily="34" charset="0"/>
                <a:cs typeface="Aharoni" panose="02010803020104030203" pitchFamily="2" charset="-79"/>
              </a:rPr>
              <a:t>SCHOOL OF ENGINEERING AND TECHNOLOGY, CUTM,  BHUBANESWAR, ODISHA</a:t>
            </a:r>
          </a:p>
        </p:txBody>
      </p:sp>
      <p:pic>
        <p:nvPicPr>
          <p:cNvPr id="8" name="Picture 7">
            <a:extLst>
              <a:ext uri="{FF2B5EF4-FFF2-40B4-BE49-F238E27FC236}">
                <a16:creationId xmlns:a16="http://schemas.microsoft.com/office/drawing/2014/main" id="{833549CA-921E-411A-A981-9E2A65BA3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5" y="1118892"/>
            <a:ext cx="11165212" cy="5351182"/>
          </a:xfrm>
          <a:prstGeom prst="rect">
            <a:avLst/>
          </a:prstGeom>
        </p:spPr>
      </p:pic>
    </p:spTree>
    <p:extLst>
      <p:ext uri="{BB962C8B-B14F-4D97-AF65-F5344CB8AC3E}">
        <p14:creationId xmlns:p14="http://schemas.microsoft.com/office/powerpoint/2010/main" val="95997009"/>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907</TotalTime>
  <Words>1473</Words>
  <Application>Microsoft Office PowerPoint</Application>
  <PresentationFormat>Widescreen</PresentationFormat>
  <Paragraphs>148</Paragraphs>
  <Slides>15</Slides>
  <Notes>2</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9" baseType="lpstr">
      <vt:lpstr>Agency FB</vt:lpstr>
      <vt:lpstr>Aharoni</vt:lpstr>
      <vt:lpstr>Arial</vt:lpstr>
      <vt:lpstr>Bahnschrift SemiBold SemiConden</vt:lpstr>
      <vt:lpstr>Calibri</vt:lpstr>
      <vt:lpstr>Corbel</vt:lpstr>
      <vt:lpstr>Franklin Gothic Book</vt:lpstr>
      <vt:lpstr>Franklin Gothic Demi</vt:lpstr>
      <vt:lpstr>Google Sans</vt:lpstr>
      <vt:lpstr>Söhne</vt:lpstr>
      <vt:lpstr>Times New Roman</vt:lpstr>
      <vt:lpstr>Wingdings</vt:lpstr>
      <vt:lpstr>Theme1</vt:lpstr>
      <vt:lpstr>Packager Shell Object</vt:lpstr>
      <vt:lpstr>PowerPoint Presentation</vt:lpstr>
      <vt:lpstr>Contents: 1. Abstract  2. Introduction: Problem Statement 3. Objectives 4. Hardware and Software Requirements 5. Design(Logic Used)  6. Code Samples 7. Result/Output (Snapshots) 8. Advantages and Limitations 9. Future Scope 10. Conclusion 11. References</vt:lpstr>
      <vt:lpstr>Abstract</vt:lpstr>
      <vt:lpstr>Introduction: Problem Statement</vt:lpstr>
      <vt:lpstr>Objectives</vt:lpstr>
      <vt:lpstr>Hardware and Software Requirements</vt:lpstr>
      <vt:lpstr>Design(Logic Used) </vt:lpstr>
      <vt:lpstr>Code Samples</vt:lpstr>
      <vt:lpstr>Result/Output (Snapshots)</vt:lpstr>
      <vt:lpstr>Advantages and Limitations</vt:lpstr>
      <vt:lpstr>Future Scope</vt:lpstr>
      <vt:lpstr>Conclusion</vt:lpstr>
      <vt:lpstr>References</vt:lpstr>
      <vt:lpstr>Any Query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Satyananda Swain</dc:creator>
  <cp:lastModifiedBy>pratik dash</cp:lastModifiedBy>
  <cp:revision>42</cp:revision>
  <dcterms:created xsi:type="dcterms:W3CDTF">2023-04-12T04:20:17Z</dcterms:created>
  <dcterms:modified xsi:type="dcterms:W3CDTF">2024-05-03T12:10:30Z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